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7"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6" d="100"/>
          <a:sy n="86" d="100"/>
        </p:scale>
        <p:origin x="-1488"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8D839A-900E-49CB-A865-FAE8870B4B96}" type="datetimeFigureOut">
              <a:rPr lang="en-US" smtClean="0"/>
              <a:pPr/>
              <a:t>11/29/2013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AFF2F-F811-4091-ABBF-3BF5402128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otes Placeholder 1"/>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16"/>
          <p:cNvPicPr>
            <a:picLocks noChangeAspect="1" noChangeArrowheads="1"/>
          </p:cNvPicPr>
          <p:nvPr userDrawn="1"/>
        </p:nvPicPr>
        <p:blipFill>
          <a:blip r:embed="rId3" cstate="print"/>
          <a:srcRect/>
          <a:stretch>
            <a:fillRect/>
          </a:stretch>
        </p:blipFill>
        <p:spPr bwMode="auto">
          <a:xfrm>
            <a:off x="1144588" y="4135439"/>
            <a:ext cx="2227262" cy="369887"/>
          </a:xfrm>
          <a:prstGeom prst="rect">
            <a:avLst/>
          </a:prstGeom>
          <a:noFill/>
          <a:ln w="9525">
            <a:noFill/>
            <a:miter lim="800000"/>
            <a:headEnd/>
            <a:tailEnd/>
          </a:ln>
        </p:spPr>
      </p:pic>
      <p:pic>
        <p:nvPicPr>
          <p:cNvPr id="6" name="Picture 74" descr="Tall Red"/>
          <p:cNvPicPr>
            <a:picLocks noChangeArrowheads="1"/>
          </p:cNvPicPr>
          <p:nvPr userDrawn="1"/>
        </p:nvPicPr>
        <p:blipFill>
          <a:blip r:embed="rId4" cstate="print"/>
          <a:srcRect/>
          <a:stretch>
            <a:fillRect/>
          </a:stretch>
        </p:blipFill>
        <p:spPr bwMode="auto">
          <a:xfrm>
            <a:off x="0" y="914401"/>
            <a:ext cx="1144588" cy="2824163"/>
          </a:xfrm>
          <a:prstGeom prst="rect">
            <a:avLst/>
          </a:prstGeom>
          <a:solidFill>
            <a:schemeClr val="tx2"/>
          </a:solidFill>
          <a:ln w="9525">
            <a:noFill/>
            <a:miter lim="800000"/>
            <a:headEnd/>
            <a:tailEnd/>
          </a:ln>
        </p:spPr>
      </p:pic>
      <p:pic>
        <p:nvPicPr>
          <p:cNvPr id="7" name="Picture 75" descr="Wide Red"/>
          <p:cNvPicPr>
            <a:picLocks noChangeArrowheads="1"/>
          </p:cNvPicPr>
          <p:nvPr userDrawn="1"/>
        </p:nvPicPr>
        <p:blipFill>
          <a:blip r:embed="rId5" cstate="print"/>
          <a:srcRect/>
          <a:stretch>
            <a:fillRect/>
          </a:stretch>
        </p:blipFill>
        <p:spPr bwMode="auto">
          <a:xfrm>
            <a:off x="3262315" y="914401"/>
            <a:ext cx="5881687" cy="2824163"/>
          </a:xfrm>
          <a:prstGeom prst="rect">
            <a:avLst/>
          </a:prstGeom>
          <a:solidFill>
            <a:schemeClr val="tx2"/>
          </a:solidFill>
          <a:ln w="9525">
            <a:noFill/>
            <a:miter lim="800000"/>
            <a:headEnd/>
            <a:tailEnd/>
          </a:ln>
        </p:spPr>
      </p:pic>
      <p:sp>
        <p:nvSpPr>
          <p:cNvPr id="2" name="Title 1"/>
          <p:cNvSpPr>
            <a:spLocks noGrp="1"/>
          </p:cNvSpPr>
          <p:nvPr>
            <p:ph type="ctrTitle"/>
          </p:nvPr>
        </p:nvSpPr>
        <p:spPr>
          <a:xfrm>
            <a:off x="1152934" y="4794898"/>
            <a:ext cx="7772797" cy="894473"/>
          </a:xfrm>
        </p:spPr>
        <p:txBody>
          <a:bodyPr anchor="b"/>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33" y="5880364"/>
            <a:ext cx="7075289" cy="710189"/>
          </a:xfrm>
        </p:spPr>
        <p:txBody>
          <a:bodyPr/>
          <a:lstStyle>
            <a:lvl1pPr marL="0" marR="0" indent="0" algn="l" defTabSz="914400"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73" indent="0" algn="ctr">
              <a:buNone/>
              <a:defRPr>
                <a:solidFill>
                  <a:schemeClr val="tx1">
                    <a:tint val="75000"/>
                  </a:schemeClr>
                </a:solidFill>
              </a:defRPr>
            </a:lvl2pPr>
            <a:lvl3pPr marL="571145" indent="0" algn="ctr">
              <a:buNone/>
              <a:defRPr>
                <a:solidFill>
                  <a:schemeClr val="tx1">
                    <a:tint val="75000"/>
                  </a:schemeClr>
                </a:solidFill>
              </a:defRPr>
            </a:lvl3pPr>
            <a:lvl4pPr marL="856718" indent="0" algn="ctr">
              <a:buNone/>
              <a:defRPr>
                <a:solidFill>
                  <a:schemeClr val="tx1">
                    <a:tint val="75000"/>
                  </a:schemeClr>
                </a:solidFill>
              </a:defRPr>
            </a:lvl4pPr>
            <a:lvl5pPr marL="1142291" indent="0" algn="ctr">
              <a:buNone/>
              <a:defRPr>
                <a:solidFill>
                  <a:schemeClr val="tx1">
                    <a:tint val="75000"/>
                  </a:schemeClr>
                </a:solidFill>
              </a:defRPr>
            </a:lvl5pPr>
            <a:lvl6pPr marL="1427864" indent="0" algn="ctr">
              <a:buNone/>
              <a:defRPr>
                <a:solidFill>
                  <a:schemeClr val="tx1">
                    <a:tint val="75000"/>
                  </a:schemeClr>
                </a:solidFill>
              </a:defRPr>
            </a:lvl6pPr>
            <a:lvl7pPr marL="1713437" indent="0" algn="ctr">
              <a:buNone/>
              <a:defRPr>
                <a:solidFill>
                  <a:schemeClr val="tx1">
                    <a:tint val="75000"/>
                  </a:schemeClr>
                </a:solidFill>
              </a:defRPr>
            </a:lvl7pPr>
            <a:lvl8pPr marL="1999011" indent="0" algn="ctr">
              <a:buNone/>
              <a:defRPr>
                <a:solidFill>
                  <a:schemeClr val="tx1">
                    <a:tint val="75000"/>
                  </a:schemeClr>
                </a:solidFill>
              </a:defRPr>
            </a:lvl8pPr>
            <a:lvl9pPr marL="228458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5" y="6491288"/>
            <a:ext cx="2895600" cy="366712"/>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552222"/>
            <a:ext cx="7910512" cy="4396316"/>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808038" y="878130"/>
            <a:ext cx="8139112" cy="42492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7535865" y="0"/>
            <a:ext cx="1608137" cy="735013"/>
          </a:xfrm>
          <a:prstGeom prst="rect">
            <a:avLst/>
          </a:prstGeom>
          <a:solidFill>
            <a:schemeClr val="tx2"/>
          </a:solidFill>
          <a:ln w="9525">
            <a:noFill/>
            <a:miter lim="800000"/>
            <a:headEnd/>
            <a:tailEnd/>
          </a:ln>
        </p:spPr>
      </p:pic>
      <p:sp>
        <p:nvSpPr>
          <p:cNvPr id="2" name="Title 1"/>
          <p:cNvSpPr>
            <a:spLocks noGrp="1"/>
          </p:cNvSpPr>
          <p:nvPr>
            <p:ph type="title"/>
          </p:nvPr>
        </p:nvSpPr>
        <p:spPr>
          <a:xfrm>
            <a:off x="808054" y="268101"/>
            <a:ext cx="6569039" cy="59478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552221"/>
            <a:ext cx="8140700" cy="4433811"/>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3651251"/>
          </a:xfrm>
          <a:prstGeom prst="rect">
            <a:avLst/>
          </a:prstGeom>
          <a:solidFill>
            <a:schemeClr val="tx2"/>
          </a:solidFill>
          <a:ln w="9525">
            <a:noFill/>
            <a:miter lim="800000"/>
            <a:headEnd/>
            <a:tailEnd/>
          </a:ln>
        </p:spPr>
      </p:pic>
      <p:sp>
        <p:nvSpPr>
          <p:cNvPr id="2" name="Title 1"/>
          <p:cNvSpPr>
            <a:spLocks noGrp="1"/>
          </p:cNvSpPr>
          <p:nvPr>
            <p:ph type="title"/>
          </p:nvPr>
        </p:nvSpPr>
        <p:spPr>
          <a:xfrm>
            <a:off x="808038" y="424107"/>
            <a:ext cx="7779072" cy="672559"/>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1145016"/>
            <a:ext cx="7792822" cy="2490109"/>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4" name="Picture 24" descr="Small Red Square"/>
          <p:cNvPicPr>
            <a:picLocks noChangeAspect="1" noChangeArrowheads="1"/>
          </p:cNvPicPr>
          <p:nvPr userDrawn="1"/>
        </p:nvPicPr>
        <p:blipFill>
          <a:blip r:embed="rId2" cstate="print"/>
          <a:srcRect/>
          <a:stretch>
            <a:fillRect/>
          </a:stretch>
        </p:blipFill>
        <p:spPr bwMode="auto">
          <a:xfrm>
            <a:off x="0" y="0"/>
            <a:ext cx="9144000" cy="3651251"/>
          </a:xfrm>
          <a:prstGeom prst="rect">
            <a:avLst/>
          </a:prstGeom>
          <a:solidFill>
            <a:schemeClr val="tx2"/>
          </a:solidFill>
          <a:ln w="9525">
            <a:noFill/>
            <a:miter lim="800000"/>
            <a:headEnd/>
            <a:tailEnd/>
          </a:ln>
        </p:spPr>
      </p:pic>
      <p:sp>
        <p:nvSpPr>
          <p:cNvPr id="2" name="Title 1"/>
          <p:cNvSpPr>
            <a:spLocks noGrp="1"/>
          </p:cNvSpPr>
          <p:nvPr>
            <p:ph type="title"/>
          </p:nvPr>
        </p:nvSpPr>
        <p:spPr>
          <a:xfrm>
            <a:off x="735468" y="476901"/>
            <a:ext cx="7779072" cy="1659025"/>
          </a:xfrm>
        </p:spPr>
        <p:txBody>
          <a:bodyPr/>
          <a:lstStyle>
            <a:lvl1pPr marL="91440" indent="-91440">
              <a:defRPr sz="2400" b="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08038" y="2423587"/>
            <a:ext cx="7792822" cy="1139516"/>
          </a:xfrm>
        </p:spPr>
        <p:txBody>
          <a:bodyPr/>
          <a:lstStyle>
            <a:lvl1pPr marL="0" indent="0">
              <a:buNone/>
              <a:defRPr sz="2000" b="1">
                <a:solidFill>
                  <a:schemeClr val="bg1"/>
                </a:solidFill>
              </a:defRPr>
            </a:lvl1pPr>
            <a:lvl2pPr marL="285750"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smtClean="0"/>
              <a:t>Click to edit Master text styles</a:t>
            </a:r>
          </a:p>
          <a:p>
            <a:pPr lvl="1"/>
            <a:r>
              <a:rPr lang="en-US" smtClean="0"/>
              <a:t>Second level</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9"/>
          <p:cNvGrpSpPr>
            <a:grpSpLocks/>
          </p:cNvGrpSpPr>
          <p:nvPr userDrawn="1"/>
        </p:nvGrpSpPr>
        <p:grpSpPr bwMode="auto">
          <a:xfrm>
            <a:off x="-1588" y="0"/>
            <a:ext cx="9145588" cy="4833939"/>
            <a:chOff x="-1587" y="0"/>
            <a:chExt cx="9145587" cy="3625850"/>
          </a:xfrm>
        </p:grpSpPr>
        <p:pic>
          <p:nvPicPr>
            <p:cNvPr id="4" name="Picture 10"/>
            <p:cNvPicPr>
              <a:picLocks noChangeAspect="1"/>
            </p:cNvPicPr>
            <p:nvPr userDrawn="1"/>
          </p:nvPicPr>
          <p:blipFill>
            <a:blip r:embed="rId2" cstate="print"/>
            <a:srcRect/>
            <a:stretch>
              <a:fillRect/>
            </a:stretch>
          </p:blipFill>
          <p:spPr bwMode="auto">
            <a:xfrm>
              <a:off x="0" y="0"/>
              <a:ext cx="9144000" cy="1041400"/>
            </a:xfrm>
            <a:prstGeom prst="rect">
              <a:avLst/>
            </a:prstGeom>
            <a:noFill/>
            <a:ln w="9525">
              <a:noFill/>
              <a:miter lim="800000"/>
              <a:headEnd/>
              <a:tailEnd/>
            </a:ln>
          </p:spPr>
        </p:pic>
        <p:pic>
          <p:nvPicPr>
            <p:cNvPr id="5" name="Picture 24" descr="Small Red Square"/>
            <p:cNvPicPr>
              <a:picLocks noChangeAspect="1" noChangeArrowheads="1"/>
            </p:cNvPicPr>
            <p:nvPr userDrawn="1"/>
          </p:nvPicPr>
          <p:blipFill>
            <a:blip r:embed="rId3" cstate="print"/>
            <a:srcRect/>
            <a:stretch>
              <a:fillRect/>
            </a:stretch>
          </p:blipFill>
          <p:spPr bwMode="auto">
            <a:xfrm>
              <a:off x="-1587" y="1041400"/>
              <a:ext cx="9144000" cy="2584450"/>
            </a:xfrm>
            <a:prstGeom prst="rect">
              <a:avLst/>
            </a:prstGeom>
            <a:solidFill>
              <a:schemeClr val="tx2"/>
            </a:solidFill>
            <a:ln w="9525">
              <a:noFill/>
              <a:miter lim="800000"/>
              <a:headEnd/>
              <a:tailEnd/>
            </a:ln>
          </p:spPr>
        </p:pic>
      </p:grpSp>
      <p:sp>
        <p:nvSpPr>
          <p:cNvPr id="2" name="Title 1"/>
          <p:cNvSpPr>
            <a:spLocks noGrp="1"/>
          </p:cNvSpPr>
          <p:nvPr>
            <p:ph type="title"/>
          </p:nvPr>
        </p:nvSpPr>
        <p:spPr>
          <a:xfrm>
            <a:off x="51" y="2429268"/>
            <a:ext cx="9142413" cy="1200865"/>
          </a:xfrm>
          <a:noFill/>
          <a:ln>
            <a:noFill/>
          </a:ln>
        </p:spPr>
        <p:txBody>
          <a:bodyPr/>
          <a:lstStyle>
            <a:lvl1pPr algn="ctr">
              <a:defRPr sz="6000" b="0">
                <a:solidFill>
                  <a:schemeClr val="bg1"/>
                </a:solidFill>
              </a:defRPr>
            </a:lvl1pPr>
          </a:lstStyle>
          <a:p>
            <a:r>
              <a:rPr lang="en-US" smtClean="0"/>
              <a:t>Click to edit Master title style</a:t>
            </a:r>
            <a:endParaRPr lang="en-US" dirty="0"/>
          </a:p>
        </p:txBody>
      </p:sp>
      <p:sp>
        <p:nvSpPr>
          <p:cNvPr id="6" name="Footer Placeholder 4"/>
          <p:cNvSpPr>
            <a:spLocks noGrp="1"/>
          </p:cNvSpPr>
          <p:nvPr userDrawn="1">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6858000"/>
            <a:chOff x="0" y="0"/>
            <a:chExt cx="9144000" cy="5143500"/>
          </a:xfrm>
        </p:grpSpPr>
        <p:pic>
          <p:nvPicPr>
            <p:cNvPr id="3"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4" name="Picture 9"/>
            <p:cNvPicPr>
              <a:picLocks noChangeAspect="1" noChangeArrowheads="1"/>
            </p:cNvPicPr>
            <p:nvPr/>
          </p:nvPicPr>
          <p:blipFill>
            <a:blip r:embed="rId3" cstate="print"/>
            <a:srcRect/>
            <a:stretch>
              <a:fillRect/>
            </a:stretch>
          </p:blipFill>
          <p:spPr bwMode="auto">
            <a:xfrm>
              <a:off x="1628180" y="2094112"/>
              <a:ext cx="5998766" cy="750094"/>
            </a:xfrm>
            <a:prstGeom prst="rect">
              <a:avLst/>
            </a:prstGeom>
            <a:noFill/>
            <a:ln w="9525">
              <a:noFill/>
              <a:miter lim="800000"/>
              <a:headEnd/>
              <a:tailEnd/>
            </a:ln>
          </p:spPr>
        </p:pic>
      </p:gr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4406639"/>
            <a:ext cx="7772797" cy="1362604"/>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906455"/>
            <a:ext cx="7772797" cy="1500188"/>
          </a:xfrm>
        </p:spPr>
        <p:txBody>
          <a:bodyPr anchor="b"/>
          <a:lstStyle>
            <a:lvl1pPr marL="0" indent="0">
              <a:buNone/>
              <a:defRPr sz="1200">
                <a:solidFill>
                  <a:schemeClr val="tx1">
                    <a:tint val="75000"/>
                  </a:schemeClr>
                </a:solidFill>
              </a:defRPr>
            </a:lvl1pPr>
            <a:lvl2pPr marL="285573" indent="0">
              <a:buNone/>
              <a:defRPr sz="1100">
                <a:solidFill>
                  <a:schemeClr val="tx1">
                    <a:tint val="75000"/>
                  </a:schemeClr>
                </a:solidFill>
              </a:defRPr>
            </a:lvl2pPr>
            <a:lvl3pPr marL="571145" indent="0">
              <a:buNone/>
              <a:defRPr sz="1000">
                <a:solidFill>
                  <a:schemeClr val="tx1">
                    <a:tint val="75000"/>
                  </a:schemeClr>
                </a:solidFill>
              </a:defRPr>
            </a:lvl3pPr>
            <a:lvl4pPr marL="856718" indent="0">
              <a:buNone/>
              <a:defRPr sz="900">
                <a:solidFill>
                  <a:schemeClr val="tx1">
                    <a:tint val="75000"/>
                  </a:schemeClr>
                </a:solidFill>
              </a:defRPr>
            </a:lvl4pPr>
            <a:lvl5pPr marL="1142291" indent="0">
              <a:buNone/>
              <a:defRPr sz="900">
                <a:solidFill>
                  <a:schemeClr val="tx1">
                    <a:tint val="75000"/>
                  </a:schemeClr>
                </a:solidFill>
              </a:defRPr>
            </a:lvl5pPr>
            <a:lvl6pPr marL="1427864" indent="0">
              <a:buNone/>
              <a:defRPr sz="900">
                <a:solidFill>
                  <a:schemeClr val="tx1">
                    <a:tint val="75000"/>
                  </a:schemeClr>
                </a:solidFill>
              </a:defRPr>
            </a:lvl6pPr>
            <a:lvl7pPr marL="1713437" indent="0">
              <a:buNone/>
              <a:defRPr sz="900">
                <a:solidFill>
                  <a:schemeClr val="tx1">
                    <a:tint val="75000"/>
                  </a:schemeClr>
                </a:solidFill>
              </a:defRPr>
            </a:lvl7pPr>
            <a:lvl8pPr marL="1999011" indent="0">
              <a:buNone/>
              <a:defRPr sz="900">
                <a:solidFill>
                  <a:schemeClr val="tx1">
                    <a:tint val="75000"/>
                  </a:schemeClr>
                </a:solidFill>
              </a:defRPr>
            </a:lvl8pPr>
            <a:lvl9pPr marL="228458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600729"/>
            <a:ext cx="4066976" cy="4525699"/>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54" y="1600729"/>
            <a:ext cx="4066977" cy="4525699"/>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4" y="1534587"/>
            <a:ext cx="4040187" cy="640292"/>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4" y="2174876"/>
            <a:ext cx="4040187" cy="3951552"/>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534587"/>
            <a:ext cx="4041180" cy="640292"/>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2174876"/>
            <a:ext cx="4041180" cy="3951552"/>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72527"/>
            <a:ext cx="3008312" cy="1162844"/>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72521"/>
            <a:ext cx="5111750" cy="5853907"/>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435402"/>
            <a:ext cx="3008312" cy="4691063"/>
          </a:xfrm>
        </p:spPr>
        <p:txBody>
          <a:bodyPr/>
          <a:lstStyle>
            <a:lvl1pPr marL="0" indent="0">
              <a:buNone/>
              <a:defRPr sz="900"/>
            </a:lvl1pPr>
            <a:lvl2pPr marL="285573" indent="0">
              <a:buNone/>
              <a:defRPr sz="700"/>
            </a:lvl2pPr>
            <a:lvl3pPr marL="571145" indent="0">
              <a:buNone/>
              <a:defRPr sz="600"/>
            </a:lvl3pPr>
            <a:lvl4pPr marL="856718" indent="0">
              <a:buNone/>
              <a:defRPr sz="600"/>
            </a:lvl4pPr>
            <a:lvl5pPr marL="1142291" indent="0">
              <a:buNone/>
              <a:defRPr sz="600"/>
            </a:lvl5pPr>
            <a:lvl6pPr marL="1427864" indent="0">
              <a:buNone/>
              <a:defRPr sz="600"/>
            </a:lvl6pPr>
            <a:lvl7pPr marL="1713437" indent="0">
              <a:buNone/>
              <a:defRPr sz="600"/>
            </a:lvl7pPr>
            <a:lvl8pPr marL="1999011" indent="0">
              <a:buNone/>
              <a:defRPr sz="600"/>
            </a:lvl8pPr>
            <a:lvl9pPr marL="228458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811" y="275168"/>
            <a:ext cx="2056805" cy="5851261"/>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399" y="275168"/>
            <a:ext cx="6077148" cy="5851261"/>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Text Box 14"/>
          <p:cNvSpPr txBox="1">
            <a:spLocks noChangeArrowheads="1"/>
          </p:cNvSpPr>
          <p:nvPr userDrawn="1"/>
        </p:nvSpPr>
        <p:spPr bwMode="auto">
          <a:xfrm>
            <a:off x="598488" y="6478588"/>
            <a:ext cx="1306512" cy="300037"/>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4441B00B-2A17-4C44-8AFD-E52CDA287A8A}"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   © 2011 Oracle Corporation </a:t>
            </a:r>
          </a:p>
        </p:txBody>
      </p:sp>
      <p:sp>
        <p:nvSpPr>
          <p:cNvPr id="2" name="Title 1"/>
          <p:cNvSpPr>
            <a:spLocks noGrp="1"/>
          </p:cNvSpPr>
          <p:nvPr>
            <p:ph type="title"/>
          </p:nvPr>
        </p:nvSpPr>
        <p:spPr>
          <a:xfrm>
            <a:off x="808038" y="268134"/>
            <a:ext cx="7950200" cy="63076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6451" y="1481667"/>
            <a:ext cx="7900974" cy="4864100"/>
          </a:xfrm>
        </p:spPr>
        <p:txBody>
          <a:bodyPr/>
          <a:lstStyle>
            <a:lvl1pPr marL="117475" indent="-117475">
              <a:spcBef>
                <a:spcPts val="400"/>
              </a:spcBef>
              <a:spcAft>
                <a:spcPts val="200"/>
              </a:spcAft>
              <a:buFont typeface="Arial" pitchFamily="34" charset="0"/>
              <a:buChar char="•"/>
              <a:defRPr sz="1200" b="0"/>
            </a:lvl1pPr>
            <a:lvl2pPr marL="344488" indent="-177800">
              <a:spcAft>
                <a:spcPts val="0"/>
              </a:spcAft>
              <a:buClr>
                <a:schemeClr val="tx1"/>
              </a:buClr>
              <a:buFont typeface="Arial" pitchFamily="34" charset="0"/>
              <a:buChar char="–"/>
              <a:defRPr sz="1100"/>
            </a:lvl2pPr>
            <a:lvl3pPr marL="574675" indent="-171450">
              <a:buClr>
                <a:schemeClr val="tx2"/>
              </a:buClr>
              <a:buFont typeface="Arial" pitchFamily="34" charset="0"/>
              <a:buChar char="•"/>
              <a:defRPr sz="1100">
                <a:solidFill>
                  <a:schemeClr val="tx1"/>
                </a:solidFill>
              </a:defRPr>
            </a:lvl3pPr>
            <a:lvl4pPr marL="855663" indent="-107950">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200150" indent="-166688">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0"/>
          </p:nvPr>
        </p:nvSpPr>
        <p:spPr>
          <a:xfrm>
            <a:off x="4508500" y="6356352"/>
            <a:ext cx="2895600" cy="366713"/>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 Box 14"/>
          <p:cNvSpPr txBox="1">
            <a:spLocks noChangeArrowheads="1"/>
          </p:cNvSpPr>
          <p:nvPr userDrawn="1"/>
        </p:nvSpPr>
        <p:spPr bwMode="auto">
          <a:xfrm>
            <a:off x="598488" y="6478588"/>
            <a:ext cx="1306512" cy="300037"/>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AB2060A3-8421-42F7-BDD1-9827754B165E}"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   © 2011 Oracle Corporation </a:t>
            </a:r>
          </a:p>
        </p:txBody>
      </p:sp>
      <p:sp>
        <p:nvSpPr>
          <p:cNvPr id="2" name="Title 1"/>
          <p:cNvSpPr>
            <a:spLocks noGrp="1"/>
          </p:cNvSpPr>
          <p:nvPr>
            <p:ph type="title"/>
          </p:nvPr>
        </p:nvSpPr>
        <p:spPr>
          <a:xfrm>
            <a:off x="808038" y="268104"/>
            <a:ext cx="7950200" cy="706965"/>
          </a:xfrm>
        </p:spPr>
        <p:txBody>
          <a:bodyPr/>
          <a:lstStyle/>
          <a:p>
            <a:r>
              <a:rPr lang="en-US" dirty="0" smtClean="0"/>
              <a:t>Click to edit Master title style</a:t>
            </a:r>
            <a:endParaRPr lang="en-US" dirty="0"/>
          </a:p>
        </p:txBody>
      </p:sp>
      <p:sp>
        <p:nvSpPr>
          <p:cNvPr id="5" name="Footer Placeholder 4"/>
          <p:cNvSpPr>
            <a:spLocks noGrp="1"/>
          </p:cNvSpPr>
          <p:nvPr>
            <p:ph type="ftr" sz="quarter" idx="10"/>
          </p:nvPr>
        </p:nvSpPr>
        <p:spPr>
          <a:xfrm>
            <a:off x="4360863" y="6400800"/>
            <a:ext cx="2895600" cy="365125"/>
          </a:xfrm>
        </p:spPr>
        <p:txBody>
          <a:bodyPr/>
          <a:lstStyle>
            <a:lvl1pPr fontAlgn="auto">
              <a:spcAft>
                <a:spcPts val="0"/>
              </a:spcAft>
              <a:defRPr dirty="0"/>
            </a:lvl1pPr>
          </a:lstStyle>
          <a:p>
            <a:pPr>
              <a:defRPr/>
            </a:pP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8F57B-19DF-47A4-ACCC-F93AD3D33F31}" type="datetimeFigureOut">
              <a:rPr lang="en-US" smtClean="0"/>
              <a:pPr/>
              <a:t>11/29/2013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62994-B8E4-4DBA-94CE-40D80E2BC275}"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jpe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8F57B-19DF-47A4-ACCC-F93AD3D33F31}" type="datetimeFigureOut">
              <a:rPr lang="en-US" smtClean="0"/>
              <a:pPr/>
              <a:t>11/29/2013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462994-B8E4-4DBA-94CE-40D80E2BC2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8038" y="268289"/>
            <a:ext cx="8132762" cy="5762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808038" y="1552575"/>
            <a:ext cx="8126412" cy="4637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549775" y="6389688"/>
            <a:ext cx="2895600" cy="365125"/>
          </a:xfrm>
          <a:prstGeom prst="rect">
            <a:avLst/>
          </a:prstGeom>
        </p:spPr>
        <p:txBody>
          <a:bodyPr vert="horz" wrap="square" lIns="57115" tIns="28558" rIns="57115" bIns="28558" rtlCol="0" anchor="ctr"/>
          <a:lstStyle>
            <a:lvl1pPr algn="ctr">
              <a:lnSpc>
                <a:spcPct val="90000"/>
              </a:lnSpc>
              <a:spcBef>
                <a:spcPct val="50000"/>
              </a:spcBef>
              <a:buClr>
                <a:srgbClr val="829E7E"/>
              </a:buClr>
              <a:defRPr sz="700" dirty="0">
                <a:solidFill>
                  <a:srgbClr val="000000">
                    <a:tint val="75000"/>
                  </a:srgbClr>
                </a:solidFill>
                <a:latin typeface="Arial" charset="0"/>
                <a:ea typeface="ＭＳ Ｐゴシック" charset="-128"/>
                <a:cs typeface="+mn-cs"/>
              </a:defRPr>
            </a:lvl1pPr>
          </a:lstStyle>
          <a:p>
            <a:pPr fontAlgn="base">
              <a:spcAft>
                <a:spcPct val="0"/>
              </a:spcAft>
              <a:defRPr/>
            </a:pPr>
            <a:endParaRPr lang="en-US"/>
          </a:p>
        </p:txBody>
      </p:sp>
      <p:pic>
        <p:nvPicPr>
          <p:cNvPr id="1029" name="Picture 24" descr="Small Red Square"/>
          <p:cNvPicPr>
            <a:picLocks noChangeAspect="1" noChangeArrowheads="1"/>
          </p:cNvPicPr>
          <p:nvPr/>
        </p:nvPicPr>
        <p:blipFill>
          <a:blip r:embed="rId19" cstate="print"/>
          <a:srcRect/>
          <a:stretch>
            <a:fillRect/>
          </a:stretch>
        </p:blipFill>
        <p:spPr bwMode="auto">
          <a:xfrm>
            <a:off x="0" y="0"/>
            <a:ext cx="573088" cy="735013"/>
          </a:xfrm>
          <a:prstGeom prst="rect">
            <a:avLst/>
          </a:prstGeom>
          <a:solidFill>
            <a:schemeClr val="tx2"/>
          </a:solidFill>
          <a:ln w="9525">
            <a:noFill/>
            <a:miter lim="800000"/>
            <a:headEnd/>
            <a:tailEnd/>
          </a:ln>
        </p:spPr>
      </p:pic>
      <p:grpSp>
        <p:nvGrpSpPr>
          <p:cNvPr id="2" name="Group 5"/>
          <p:cNvGrpSpPr>
            <a:grpSpLocks/>
          </p:cNvGrpSpPr>
          <p:nvPr/>
        </p:nvGrpSpPr>
        <p:grpSpPr bwMode="auto">
          <a:xfrm>
            <a:off x="0" y="6172201"/>
            <a:ext cx="9144000" cy="223839"/>
            <a:chOff x="0" y="4629150"/>
            <a:chExt cx="9144000" cy="168275"/>
          </a:xfrm>
        </p:grpSpPr>
        <p:pic>
          <p:nvPicPr>
            <p:cNvPr id="1032" name="Picture 25" descr="Red Bar"/>
            <p:cNvPicPr>
              <a:picLocks noChangeAspect="1" noChangeArrowheads="1"/>
            </p:cNvPicPr>
            <p:nvPr/>
          </p:nvPicPr>
          <p:blipFill>
            <a:blip r:embed="rId20" cstate="print"/>
            <a:srcRect/>
            <a:stretch>
              <a:fillRect/>
            </a:stretch>
          </p:blipFill>
          <p:spPr bwMode="auto">
            <a:xfrm>
              <a:off x="0" y="4629150"/>
              <a:ext cx="9144000" cy="168275"/>
            </a:xfrm>
            <a:prstGeom prst="rect">
              <a:avLst/>
            </a:prstGeom>
            <a:noFill/>
            <a:ln w="9525">
              <a:noFill/>
              <a:miter lim="800000"/>
              <a:headEnd/>
              <a:tailEnd/>
            </a:ln>
          </p:spPr>
        </p:pic>
        <p:pic>
          <p:nvPicPr>
            <p:cNvPr id="1033" name="Picture 3" descr="O_redbox_clr_rgb.jpg"/>
            <p:cNvPicPr>
              <a:picLocks noChangeAspect="1"/>
            </p:cNvPicPr>
            <p:nvPr/>
          </p:nvPicPr>
          <p:blipFill>
            <a:blip r:embed="rId21" cstate="print"/>
            <a:srcRect/>
            <a:stretch>
              <a:fillRect/>
            </a:stretch>
          </p:blipFill>
          <p:spPr bwMode="auto">
            <a:xfrm>
              <a:off x="7989654" y="4651456"/>
              <a:ext cx="755707" cy="118628"/>
            </a:xfrm>
            <a:prstGeom prst="rect">
              <a:avLst/>
            </a:prstGeom>
            <a:noFill/>
            <a:ln w="9525">
              <a:noFill/>
              <a:miter lim="800000"/>
              <a:headEnd/>
              <a:tailEnd/>
            </a:ln>
          </p:spPr>
        </p:pic>
      </p:grpSp>
      <p:sp>
        <p:nvSpPr>
          <p:cNvPr id="14" name="Text Box 14"/>
          <p:cNvSpPr txBox="1">
            <a:spLocks noChangeArrowheads="1"/>
          </p:cNvSpPr>
          <p:nvPr userDrawn="1"/>
        </p:nvSpPr>
        <p:spPr bwMode="auto">
          <a:xfrm>
            <a:off x="598488" y="6478589"/>
            <a:ext cx="5097462" cy="379412"/>
          </a:xfrm>
          <a:prstGeom prst="rect">
            <a:avLst/>
          </a:prstGeom>
          <a:noFill/>
          <a:ln>
            <a:noFill/>
          </a:ln>
          <a:extLst>
            <a:ext uri="{909E8E84-426E-40dd-AFC4-6F175D3DCCD1}"/>
            <a:ext uri="{91240B29-F687-4f45-9708-019B960494DF}"/>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r" defTabSz="342851" eaLnBrk="1" fontAlgn="base" hangingPunct="1">
              <a:spcAft>
                <a:spcPct val="0"/>
              </a:spcAft>
              <a:buClr>
                <a:srgbClr val="829E7E"/>
              </a:buClr>
              <a:buFont typeface="Arial"/>
              <a:buNone/>
              <a:defRPr/>
            </a:pPr>
            <a:fld id="{8D02B8C9-EE50-4A6C-8D46-AA30F2B78F09}" type="slidenum">
              <a:rPr lang="en-US" sz="600" smtClean="0">
                <a:solidFill>
                  <a:srgbClr val="000000"/>
                </a:solidFill>
                <a:cs typeface="Arial" pitchFamily="34" charset="0"/>
              </a:rPr>
              <a:pPr algn="r" defTabSz="342851" eaLnBrk="1" fontAlgn="base" hangingPunct="1">
                <a:spcAft>
                  <a:spcPct val="0"/>
                </a:spcAft>
                <a:buClr>
                  <a:srgbClr val="829E7E"/>
                </a:buClr>
                <a:buFont typeface="Arial"/>
                <a:buNone/>
                <a:defRPr/>
              </a:pPr>
              <a:t>‹#›</a:t>
            </a:fld>
            <a:r>
              <a:rPr lang="en-US" sz="600" dirty="0" smtClean="0">
                <a:solidFill>
                  <a:srgbClr val="000000"/>
                </a:solidFill>
                <a:cs typeface="Arial" pitchFamily="34" charset="0"/>
              </a:rPr>
              <a:t>  </a:t>
            </a:r>
            <a:r>
              <a:rPr lang="en-US" sz="800" dirty="0" smtClean="0">
                <a:solidFill>
                  <a:srgbClr val="292929"/>
                </a:solidFill>
                <a:cs typeface="Arial" pitchFamily="34" charset="0"/>
              </a:rPr>
              <a:t>|</a:t>
            </a:r>
            <a:r>
              <a:rPr lang="en-US" sz="600" dirty="0" smtClean="0">
                <a:solidFill>
                  <a:srgbClr val="292929"/>
                </a:solidFill>
                <a:cs typeface="Arial" pitchFamily="34" charset="0"/>
              </a:rPr>
              <a:t>Copyright © 2011 Oracle Corporation. Oracle and/or its affiliates. All rights reserved.  Oracle Proprietary and Confidential </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MS PGothic" pitchFamily="34" charset="-128"/>
          <a:cs typeface="ＭＳ Ｐゴシック" pitchFamily="127" charset="-128"/>
        </a:defRPr>
      </a:lvl1pPr>
      <a:lvl2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2pPr>
      <a:lvl3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3pPr>
      <a:lvl4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4pPr>
      <a:lvl5pPr algn="l" rtl="0" eaLnBrk="0" fontAlgn="base" hangingPunct="0">
        <a:spcBef>
          <a:spcPct val="0"/>
        </a:spcBef>
        <a:spcAft>
          <a:spcPct val="0"/>
        </a:spcAft>
        <a:defRPr sz="2800" b="1">
          <a:solidFill>
            <a:schemeClr val="tx1"/>
          </a:solidFill>
          <a:latin typeface="Arial" charset="0"/>
          <a:ea typeface="MS PGothic" pitchFamily="34" charset="-128"/>
          <a:cs typeface="ＭＳ Ｐゴシック" pitchFamily="127" charset="-128"/>
        </a:defRPr>
      </a:lvl5pPr>
      <a:lvl6pPr marL="285573" algn="l" rtl="0" eaLnBrk="1" fontAlgn="base" hangingPunct="1">
        <a:spcBef>
          <a:spcPct val="0"/>
        </a:spcBef>
        <a:spcAft>
          <a:spcPct val="0"/>
        </a:spcAft>
        <a:defRPr sz="2200" b="1">
          <a:solidFill>
            <a:schemeClr val="tx1"/>
          </a:solidFill>
          <a:latin typeface="Arial" charset="0"/>
          <a:cs typeface="Arial" charset="0"/>
        </a:defRPr>
      </a:lvl6pPr>
      <a:lvl7pPr marL="571145" algn="l" rtl="0" eaLnBrk="1" fontAlgn="base" hangingPunct="1">
        <a:spcBef>
          <a:spcPct val="0"/>
        </a:spcBef>
        <a:spcAft>
          <a:spcPct val="0"/>
        </a:spcAft>
        <a:defRPr sz="2200" b="1">
          <a:solidFill>
            <a:schemeClr val="tx1"/>
          </a:solidFill>
          <a:latin typeface="Arial" charset="0"/>
          <a:cs typeface="Arial" charset="0"/>
        </a:defRPr>
      </a:lvl7pPr>
      <a:lvl8pPr marL="856718" algn="l" rtl="0" eaLnBrk="1" fontAlgn="base" hangingPunct="1">
        <a:spcBef>
          <a:spcPct val="0"/>
        </a:spcBef>
        <a:spcAft>
          <a:spcPct val="0"/>
        </a:spcAft>
        <a:defRPr sz="2200" b="1">
          <a:solidFill>
            <a:schemeClr val="tx1"/>
          </a:solidFill>
          <a:latin typeface="Arial" charset="0"/>
          <a:cs typeface="Arial" charset="0"/>
        </a:defRPr>
      </a:lvl8pPr>
      <a:lvl9pPr marL="1142291" algn="l" rtl="0" eaLnBrk="1" fontAlgn="base" hangingPunct="1">
        <a:spcBef>
          <a:spcPct val="0"/>
        </a:spcBef>
        <a:spcAft>
          <a:spcPct val="0"/>
        </a:spcAft>
        <a:defRPr sz="2200" b="1">
          <a:solidFill>
            <a:schemeClr val="tx1"/>
          </a:solidFill>
          <a:latin typeface="Arial" charset="0"/>
          <a:cs typeface="Arial" charset="0"/>
        </a:defRPr>
      </a:lvl9pPr>
    </p:titleStyle>
    <p:bodyStyle>
      <a:lvl1pPr marL="212725" indent="-212725" algn="l" rtl="0" eaLnBrk="0" fontAlgn="base" hangingPunct="0">
        <a:spcBef>
          <a:spcPts val="500"/>
        </a:spcBef>
        <a:spcAft>
          <a:spcPts val="200"/>
        </a:spcAft>
        <a:buClr>
          <a:schemeClr val="tx2"/>
        </a:buClr>
        <a:buFont typeface="Arial" charset="0"/>
        <a:buChar char="•"/>
        <a:defRPr sz="2400" kern="1200">
          <a:solidFill>
            <a:schemeClr val="tx1"/>
          </a:solidFill>
          <a:latin typeface="Arial" pitchFamily="34" charset="0"/>
          <a:ea typeface="MS PGothic" pitchFamily="34" charset="-128"/>
          <a:cs typeface="ＭＳ Ｐゴシック" pitchFamily="127" charset="-128"/>
        </a:defRPr>
      </a:lvl1pPr>
      <a:lvl2pPr marL="512763" indent="-227013" algn="l" rtl="0" eaLnBrk="0" fontAlgn="base" hangingPunct="0">
        <a:spcBef>
          <a:spcPts val="200"/>
        </a:spcBef>
        <a:spcAft>
          <a:spcPts val="200"/>
        </a:spcAft>
        <a:buFont typeface="Arial" charset="0"/>
        <a:buChar char="–"/>
        <a:defRPr sz="2000" kern="1200">
          <a:solidFill>
            <a:schemeClr val="tx1"/>
          </a:solidFill>
          <a:latin typeface="Arial" pitchFamily="34" charset="0"/>
          <a:ea typeface="MS PGothic" pitchFamily="34" charset="-128"/>
          <a:cs typeface="ＭＳ Ｐゴシック" pitchFamily="127" charset="-128"/>
        </a:defRPr>
      </a:lvl2pPr>
      <a:lvl3pPr marL="712788" indent="-141288" algn="l" rtl="0" eaLnBrk="0" fontAlgn="base" hangingPunct="0">
        <a:spcBef>
          <a:spcPts val="200"/>
        </a:spcBef>
        <a:spcAft>
          <a:spcPts val="200"/>
        </a:spcAft>
        <a:buClr>
          <a:schemeClr val="tx2"/>
        </a:buClr>
        <a:buFont typeface="Arial" charset="0"/>
        <a:buChar char="•"/>
        <a:defRPr kern="1200">
          <a:solidFill>
            <a:schemeClr val="tx1"/>
          </a:solidFill>
          <a:latin typeface="Arial" pitchFamily="34" charset="0"/>
          <a:ea typeface="MS PGothic" pitchFamily="34" charset="-128"/>
          <a:cs typeface="ＭＳ Ｐゴシック" pitchFamily="127" charset="-128"/>
        </a:defRPr>
      </a:lvl3pPr>
      <a:lvl4pPr marL="1085850" indent="-228600" algn="l" rtl="0" eaLnBrk="0" fontAlgn="base" hangingPunct="0">
        <a:spcBef>
          <a:spcPts val="200"/>
        </a:spcBef>
        <a:spcAft>
          <a:spcPts val="200"/>
        </a:spcAft>
        <a:buFont typeface="Arial" charset="0"/>
        <a:buChar char="–"/>
        <a:defRPr kern="1200">
          <a:solidFill>
            <a:schemeClr val="tx1"/>
          </a:solidFill>
          <a:latin typeface="Arial" pitchFamily="34" charset="0"/>
          <a:ea typeface="MS PGothic" pitchFamily="34" charset="-128"/>
          <a:cs typeface="ＭＳ Ｐゴシック" pitchFamily="127" charset="-128"/>
        </a:defRPr>
      </a:lvl4pPr>
      <a:lvl5pPr marL="1374775" indent="-231775" algn="l" rtl="0" eaLnBrk="0" fontAlgn="base" hangingPunct="0">
        <a:spcBef>
          <a:spcPts val="200"/>
        </a:spcBef>
        <a:spcAft>
          <a:spcPts val="200"/>
        </a:spcAft>
        <a:buClr>
          <a:schemeClr val="tx2"/>
        </a:buClr>
        <a:buFont typeface="Arial" charset="0"/>
        <a:buChar char="•"/>
        <a:defRPr kern="1200">
          <a:solidFill>
            <a:schemeClr val="tx1"/>
          </a:solidFill>
          <a:latin typeface="Arial" pitchFamily="34" charset="0"/>
          <a:ea typeface="MS PGothic" pitchFamily="34"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1145" rtl="0" eaLnBrk="1" latinLnBrk="0" hangingPunct="1">
        <a:defRPr sz="1100" kern="1200">
          <a:solidFill>
            <a:schemeClr val="tx1"/>
          </a:solidFill>
          <a:latin typeface="+mn-lt"/>
          <a:ea typeface="+mn-ea"/>
          <a:cs typeface="+mn-cs"/>
        </a:defRPr>
      </a:lvl1pPr>
      <a:lvl2pPr marL="285573" algn="l" defTabSz="571145" rtl="0" eaLnBrk="1" latinLnBrk="0" hangingPunct="1">
        <a:defRPr sz="1100" kern="1200">
          <a:solidFill>
            <a:schemeClr val="tx1"/>
          </a:solidFill>
          <a:latin typeface="+mn-lt"/>
          <a:ea typeface="+mn-ea"/>
          <a:cs typeface="+mn-cs"/>
        </a:defRPr>
      </a:lvl2pPr>
      <a:lvl3pPr marL="571145" algn="l" defTabSz="571145" rtl="0" eaLnBrk="1" latinLnBrk="0" hangingPunct="1">
        <a:defRPr sz="1100" kern="1200">
          <a:solidFill>
            <a:schemeClr val="tx1"/>
          </a:solidFill>
          <a:latin typeface="+mn-lt"/>
          <a:ea typeface="+mn-ea"/>
          <a:cs typeface="+mn-cs"/>
        </a:defRPr>
      </a:lvl3pPr>
      <a:lvl4pPr marL="856718" algn="l" defTabSz="571145" rtl="0" eaLnBrk="1" latinLnBrk="0" hangingPunct="1">
        <a:defRPr sz="1100" kern="1200">
          <a:solidFill>
            <a:schemeClr val="tx1"/>
          </a:solidFill>
          <a:latin typeface="+mn-lt"/>
          <a:ea typeface="+mn-ea"/>
          <a:cs typeface="+mn-cs"/>
        </a:defRPr>
      </a:lvl4pPr>
      <a:lvl5pPr marL="1142291" algn="l" defTabSz="571145" rtl="0" eaLnBrk="1" latinLnBrk="0" hangingPunct="1">
        <a:defRPr sz="1100" kern="1200">
          <a:solidFill>
            <a:schemeClr val="tx1"/>
          </a:solidFill>
          <a:latin typeface="+mn-lt"/>
          <a:ea typeface="+mn-ea"/>
          <a:cs typeface="+mn-cs"/>
        </a:defRPr>
      </a:lvl5pPr>
      <a:lvl6pPr marL="1427864" algn="l" defTabSz="571145" rtl="0" eaLnBrk="1" latinLnBrk="0" hangingPunct="1">
        <a:defRPr sz="1100" kern="1200">
          <a:solidFill>
            <a:schemeClr val="tx1"/>
          </a:solidFill>
          <a:latin typeface="+mn-lt"/>
          <a:ea typeface="+mn-ea"/>
          <a:cs typeface="+mn-cs"/>
        </a:defRPr>
      </a:lvl6pPr>
      <a:lvl7pPr marL="1713437" algn="l" defTabSz="571145" rtl="0" eaLnBrk="1" latinLnBrk="0" hangingPunct="1">
        <a:defRPr sz="1100" kern="1200">
          <a:solidFill>
            <a:schemeClr val="tx1"/>
          </a:solidFill>
          <a:latin typeface="+mn-lt"/>
          <a:ea typeface="+mn-ea"/>
          <a:cs typeface="+mn-cs"/>
        </a:defRPr>
      </a:lvl7pPr>
      <a:lvl8pPr marL="1999011" algn="l" defTabSz="571145" rtl="0" eaLnBrk="1" latinLnBrk="0" hangingPunct="1">
        <a:defRPr sz="1100" kern="1200">
          <a:solidFill>
            <a:schemeClr val="tx1"/>
          </a:solidFill>
          <a:latin typeface="+mn-lt"/>
          <a:ea typeface="+mn-ea"/>
          <a:cs typeface="+mn-cs"/>
        </a:defRPr>
      </a:lvl8pPr>
      <a:lvl9pPr marL="2284583" algn="l" defTabSz="571145"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audio" Target="../media/audio1.wav"/><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3.wav"/></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4.wav"/></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audio" Target="../media/audio15.wav"/><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6.wav"/></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audio" Target="../media/audio17.wav"/><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8.wav"/></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audio" Target="../media/audio2.wav"/><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0.wav"/></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1.wav"/></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2.wav"/></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3.wav"/></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4.wav"/></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5.wav"/></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6.wav"/></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7.wav"/></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8.wav"/></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29.wav"/></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3.wav"/></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30.wav"/></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audio" Target="../media/audio31.wav"/><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audio" Target="../media/audio6.wav"/><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audio" Target="../media/audio8.wav"/><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audio" Target="../media/audio9.wav"/><Relationship Id="rId5" Type="http://schemas.openxmlformats.org/officeDocument/2006/relationships/image" Target="../media/image1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5"/>
          <p:cNvSpPr>
            <a:spLocks noGrp="1"/>
          </p:cNvSpPr>
          <p:nvPr>
            <p:ph type="ctrTitle"/>
          </p:nvPr>
        </p:nvSpPr>
        <p:spPr>
          <a:xfrm>
            <a:off x="1152525" y="5100637"/>
            <a:ext cx="6459538" cy="588963"/>
          </a:xfrm>
        </p:spPr>
        <p:txBody>
          <a:bodyPr/>
          <a:lstStyle/>
          <a:p>
            <a:r>
              <a:rPr lang="en-US" dirty="0" smtClean="0">
                <a:latin typeface="Arial" charset="0"/>
              </a:rPr>
              <a:t>Auto Invoice</a:t>
            </a:r>
          </a:p>
        </p:txBody>
      </p:sp>
      <p:pic>
        <p:nvPicPr>
          <p:cNvPr id="19460" name="Picture 9" descr="ph_fac_hq_rs_001"/>
          <p:cNvPicPr>
            <a:picLocks noChangeAspect="1" noChangeArrowheads="1"/>
          </p:cNvPicPr>
          <p:nvPr/>
        </p:nvPicPr>
        <p:blipFill>
          <a:blip r:embed="rId4" cstate="print"/>
          <a:srcRect/>
          <a:stretch>
            <a:fillRect/>
          </a:stretch>
        </p:blipFill>
        <p:spPr bwMode="auto">
          <a:xfrm>
            <a:off x="1143000" y="914401"/>
            <a:ext cx="2120900" cy="2824163"/>
          </a:xfrm>
          <a:prstGeom prst="rect">
            <a:avLst/>
          </a:prstGeom>
          <a:noFill/>
          <a:ln w="9525">
            <a:noFill/>
            <a:miter lim="800000"/>
            <a:headEnd/>
            <a:tailEnd/>
          </a:ln>
        </p:spPr>
      </p:pic>
      <p:pic>
        <p:nvPicPr>
          <p:cNvPr id="4" name="~PP936.WAV">
            <a:hlinkClick r:id="" action="ppaction://media"/>
          </p:cNvPr>
          <p:cNvPicPr>
            <a:picLocks noRot="1" noChangeAspect="1"/>
          </p:cNvPicPr>
          <p:nvPr>
            <a:wavAudioFile r:embed="rId1" name="~PP936.WAV"/>
          </p:nvPr>
        </p:nvPicPr>
        <p:blipFill>
          <a:blip r:embed="rId5" cstate="print"/>
          <a:stretch>
            <a:fillRect/>
          </a:stretch>
        </p:blipFill>
        <p:spPr>
          <a:xfrm>
            <a:off x="8716963" y="6430963"/>
            <a:ext cx="304800" cy="304800"/>
          </a:xfrm>
          <a:prstGeom prst="rect">
            <a:avLst/>
          </a:prstGeom>
        </p:spPr>
      </p:pic>
    </p:spTree>
  </p:cSld>
  <p:clrMapOvr>
    <a:masterClrMapping/>
  </p:clrMapOvr>
  <p:transition advTm="9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sp>
        <p:nvSpPr>
          <p:cNvPr id="5" name="Content Placeholder 2"/>
          <p:cNvSpPr>
            <a:spLocks noGrp="1"/>
          </p:cNvSpPr>
          <p:nvPr>
            <p:ph idx="1"/>
          </p:nvPr>
        </p:nvSpPr>
        <p:spPr>
          <a:xfrm>
            <a:off x="381000" y="762000"/>
            <a:ext cx="8534400" cy="5410200"/>
          </a:xfrm>
        </p:spPr>
        <p:txBody>
          <a:bodyPr/>
          <a:lstStyle/>
          <a:p>
            <a:r>
              <a:rPr lang="en-US" dirty="0" smtClean="0"/>
              <a:t>To import invoices with rules, we need to pass Invoicing Rule information, Accounting Rule information, Rule Start Date (optional), Rule Duration (Optional) and Rule End Date (Optional) in the interface table [RA_INTERFACE_LINES_ALL].</a:t>
            </a:r>
          </a:p>
          <a:p>
            <a:endParaRPr lang="en-US" dirty="0" smtClean="0"/>
          </a:p>
          <a:p>
            <a:pPr>
              <a:buNone/>
            </a:pPr>
            <a:r>
              <a:rPr lang="en-US" b="1" dirty="0" smtClean="0"/>
              <a:t>Validation for Lines With Rules</a:t>
            </a:r>
          </a:p>
          <a:p>
            <a:r>
              <a:rPr lang="en-US" dirty="0" smtClean="0"/>
              <a:t>Besides validating dates, AutoInvoice also validates and rejects lines if:</a:t>
            </a:r>
          </a:p>
          <a:p>
            <a:pPr lvl="1"/>
            <a:r>
              <a:rPr lang="en-US" dirty="0" smtClean="0"/>
              <a:t>The accounting rule has overlapping periods</a:t>
            </a:r>
          </a:p>
          <a:p>
            <a:pPr lvl="1"/>
            <a:r>
              <a:rPr lang="en-US" dirty="0" smtClean="0"/>
              <a:t>All of the accounting periods do not exist for the duration of your accounting rule</a:t>
            </a:r>
            <a:endParaRPr lang="en-US" dirty="0"/>
          </a:p>
        </p:txBody>
      </p:sp>
      <p:pic>
        <p:nvPicPr>
          <p:cNvPr id="6" name="~PP1741.WAV">
            <a:hlinkClick r:id="" action="ppaction://media"/>
          </p:cNvPr>
          <p:cNvPicPr>
            <a:picLocks noRot="1" noChangeAspect="1"/>
          </p:cNvPicPr>
          <p:nvPr>
            <a:wavAudioFile r:embed="rId1" name="~PP1741.WAV"/>
          </p:nvPr>
        </p:nvPicPr>
        <p:blipFill>
          <a:blip r:embed="rId3" cstate="print"/>
          <a:stretch>
            <a:fillRect/>
          </a:stretch>
        </p:blipFill>
        <p:spPr>
          <a:xfrm>
            <a:off x="8716963" y="6430963"/>
            <a:ext cx="304800" cy="304800"/>
          </a:xfrm>
          <a:prstGeom prst="rect">
            <a:avLst/>
          </a:prstGeom>
        </p:spPr>
      </p:pic>
    </p:spTree>
  </p:cSld>
  <p:clrMapOvr>
    <a:masterClrMapping/>
  </p:clrMapOvr>
  <p:transition advTm="482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Invoices with Rules</a:t>
            </a:r>
            <a:endParaRPr lang="en-US" dirty="0"/>
          </a:p>
        </p:txBody>
      </p:sp>
      <p:sp>
        <p:nvSpPr>
          <p:cNvPr id="5" name="Content Placeholder 2"/>
          <p:cNvSpPr>
            <a:spLocks noGrp="1"/>
          </p:cNvSpPr>
          <p:nvPr>
            <p:ph idx="1"/>
          </p:nvPr>
        </p:nvSpPr>
        <p:spPr>
          <a:xfrm>
            <a:off x="381000" y="762000"/>
            <a:ext cx="8534400" cy="5410200"/>
          </a:xfrm>
        </p:spPr>
        <p:txBody>
          <a:bodyPr/>
          <a:lstStyle/>
          <a:p>
            <a:r>
              <a:rPr lang="en-US" dirty="0" smtClean="0"/>
              <a:t>When a Credit Memo is applied against an Invoice with rules, the account assignments can be adjusted in three ways: LIFO, Prorate, and Unit. </a:t>
            </a:r>
          </a:p>
          <a:p>
            <a:pPr>
              <a:buNone/>
            </a:pPr>
            <a:endParaRPr lang="en-US" dirty="0" smtClean="0"/>
          </a:p>
          <a:p>
            <a:pPr lvl="1"/>
            <a:r>
              <a:rPr lang="en-US" dirty="0" smtClean="0"/>
              <a:t>The Last In First Out (LIFO) method backs out revenue starting with the last GL period of the invoice revenue. This method reverses revenue recognition from prior periods until it has backed out an amount of revenue that is equal to the amount of your credit memo line. </a:t>
            </a:r>
          </a:p>
          <a:p>
            <a:pPr lvl="1"/>
            <a:r>
              <a:rPr lang="en-US" dirty="0" smtClean="0"/>
              <a:t>The Prorate method credits an equal percentage of all of your invoice's account assignments. </a:t>
            </a:r>
          </a:p>
          <a:p>
            <a:pPr lvl="1"/>
            <a:r>
              <a:rPr lang="en-US" dirty="0" smtClean="0"/>
              <a:t>The Unit method lets you reverse the revenue for the number of units you specify from an original line of the invoice.</a:t>
            </a:r>
            <a:endParaRPr lang="en-US" dirty="0"/>
          </a:p>
        </p:txBody>
      </p:sp>
      <p:pic>
        <p:nvPicPr>
          <p:cNvPr id="6" name="~PP3350.WAV">
            <a:hlinkClick r:id="" action="ppaction://media"/>
          </p:cNvPr>
          <p:cNvPicPr>
            <a:picLocks noRot="1" noChangeAspect="1"/>
          </p:cNvPicPr>
          <p:nvPr>
            <a:wavAudioFile r:embed="rId1" name="~PP3350.WAV"/>
          </p:nvPr>
        </p:nvPicPr>
        <p:blipFill>
          <a:blip r:embed="rId3" cstate="print"/>
          <a:stretch>
            <a:fillRect/>
          </a:stretch>
        </p:blipFill>
        <p:spPr>
          <a:xfrm>
            <a:off x="8716963" y="6430963"/>
            <a:ext cx="304800" cy="304800"/>
          </a:xfrm>
          <a:prstGeom prst="rect">
            <a:avLst/>
          </a:prstGeom>
        </p:spPr>
      </p:pic>
    </p:spTree>
  </p:cSld>
  <p:clrMapOvr>
    <a:masterClrMapping/>
  </p:clrMapOvr>
  <p:transition advTm="1247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Invoices with Rules</a:t>
            </a:r>
            <a:endParaRPr lang="en-US" dirty="0"/>
          </a:p>
        </p:txBody>
      </p:sp>
      <p:sp>
        <p:nvSpPr>
          <p:cNvPr id="5" name="Content Placeholder 2"/>
          <p:cNvSpPr>
            <a:spLocks noGrp="1"/>
          </p:cNvSpPr>
          <p:nvPr>
            <p:ph idx="1"/>
          </p:nvPr>
        </p:nvSpPr>
        <p:spPr>
          <a:xfrm>
            <a:off x="381000" y="762000"/>
            <a:ext cx="8534400" cy="5410200"/>
          </a:xfrm>
        </p:spPr>
        <p:txBody>
          <a:bodyPr/>
          <a:lstStyle/>
          <a:p>
            <a:r>
              <a:rPr lang="en-US" dirty="0" smtClean="0"/>
              <a:t>To import Credit Memos against Invoice with Rules, we need to pass Credit Method for Rules (LIFO/PRORATE/UNIT) in the interface table.</a:t>
            </a:r>
          </a:p>
          <a:p>
            <a:r>
              <a:rPr lang="en-US" dirty="0" smtClean="0"/>
              <a:t>The rule information for the regular credit memo will be defaulted from the invoice</a:t>
            </a:r>
          </a:p>
          <a:p>
            <a:r>
              <a:rPr lang="en-US" dirty="0" smtClean="0"/>
              <a:t>On Account Credit Memos will not have rules.</a:t>
            </a:r>
          </a:p>
        </p:txBody>
      </p:sp>
      <p:pic>
        <p:nvPicPr>
          <p:cNvPr id="6" name="~PP1363.WAV">
            <a:hlinkClick r:id="" action="ppaction://media"/>
          </p:cNvPr>
          <p:cNvPicPr>
            <a:picLocks noRot="1" noChangeAspect="1"/>
          </p:cNvPicPr>
          <p:nvPr>
            <a:wavAudioFile r:embed="rId1" name="~PP1363.WAV"/>
          </p:nvPr>
        </p:nvPicPr>
        <p:blipFill>
          <a:blip r:embed="rId3" cstate="print"/>
          <a:stretch>
            <a:fillRect/>
          </a:stretch>
        </p:blipFill>
        <p:spPr>
          <a:xfrm>
            <a:off x="8716963" y="6430963"/>
            <a:ext cx="304800" cy="304800"/>
          </a:xfrm>
          <a:prstGeom prst="rect">
            <a:avLst/>
          </a:prstGeom>
        </p:spPr>
      </p:pic>
    </p:spTree>
  </p:cSld>
  <p:clrMapOvr>
    <a:masterClrMapping/>
  </p:clrMapOvr>
  <p:transition advTm="225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Invoices with Rules</a:t>
            </a:r>
            <a:endParaRPr lang="en-US" dirty="0"/>
          </a:p>
        </p:txBody>
      </p:sp>
      <p:sp>
        <p:nvSpPr>
          <p:cNvPr id="5" name="Content Placeholder 2"/>
          <p:cNvSpPr>
            <a:spLocks noGrp="1"/>
          </p:cNvSpPr>
          <p:nvPr>
            <p:ph idx="1"/>
          </p:nvPr>
        </p:nvSpPr>
        <p:spPr>
          <a:xfrm>
            <a:off x="381000" y="762000"/>
            <a:ext cx="8534400" cy="5410200"/>
          </a:xfrm>
        </p:spPr>
        <p:txBody>
          <a:bodyPr/>
          <a:lstStyle/>
          <a:p>
            <a:r>
              <a:rPr lang="en-US" dirty="0" smtClean="0"/>
              <a:t>To import Credit Memos against Invoice with Rules, we need to pass Credit Method for Rules (LIFO/PRORATE/UNIT) in the interface table.</a:t>
            </a:r>
          </a:p>
          <a:p>
            <a:r>
              <a:rPr lang="en-US" dirty="0" smtClean="0"/>
              <a:t>The rule information for the regular credit memo will be defaulted from the invoice</a:t>
            </a:r>
          </a:p>
          <a:p>
            <a:r>
              <a:rPr lang="en-US" dirty="0" smtClean="0"/>
              <a:t>On Account Credit Memos will not have rules.</a:t>
            </a:r>
          </a:p>
        </p:txBody>
      </p:sp>
      <p:pic>
        <p:nvPicPr>
          <p:cNvPr id="6" name="~PP3407.WAV">
            <a:hlinkClick r:id="" action="ppaction://media"/>
          </p:cNvPr>
          <p:cNvPicPr>
            <a:picLocks noRot="1" noChangeAspect="1"/>
          </p:cNvPicPr>
          <p:nvPr>
            <a:wavAudioFile r:embed="rId1" name="~PP3407.WAV"/>
          </p:nvPr>
        </p:nvPicPr>
        <p:blipFill>
          <a:blip r:embed="rId3" cstate="print"/>
          <a:stretch>
            <a:fillRect/>
          </a:stretch>
        </p:blipFill>
        <p:spPr>
          <a:xfrm>
            <a:off x="8716963" y="6430963"/>
            <a:ext cx="304800" cy="304800"/>
          </a:xfrm>
          <a:prstGeom prst="rect">
            <a:avLst/>
          </a:prstGeom>
        </p:spPr>
      </p:pic>
    </p:spTree>
  </p:cSld>
  <p:clrMapOvr>
    <a:masterClrMapping/>
  </p:clrMapOvr>
  <p:transition advTm="1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Dates</a:t>
            </a:r>
            <a:endParaRPr lang="en-US" dirty="0"/>
          </a:p>
        </p:txBody>
      </p:sp>
      <p:sp>
        <p:nvSpPr>
          <p:cNvPr id="5" name="Content Placeholder 2"/>
          <p:cNvSpPr>
            <a:spLocks noGrp="1"/>
          </p:cNvSpPr>
          <p:nvPr>
            <p:ph idx="1"/>
          </p:nvPr>
        </p:nvSpPr>
        <p:spPr>
          <a:xfrm>
            <a:off x="381000" y="762000"/>
            <a:ext cx="8534400" cy="5410200"/>
          </a:xfrm>
        </p:spPr>
        <p:txBody>
          <a:bodyPr/>
          <a:lstStyle/>
          <a:p>
            <a:r>
              <a:rPr lang="en-US" dirty="0" smtClean="0"/>
              <a:t>AutoInvoice determines the General Ledger date for invoices using the following criteria:</a:t>
            </a:r>
          </a:p>
          <a:p>
            <a:pPr lvl="1"/>
            <a:r>
              <a:rPr lang="en-US" dirty="0" smtClean="0"/>
              <a:t>Does a GL date exist for this invoice in the interface table?</a:t>
            </a:r>
          </a:p>
          <a:p>
            <a:pPr lvl="1"/>
            <a:r>
              <a:rPr lang="en-US" dirty="0" smtClean="0"/>
              <a:t>Does the invoice use rules?</a:t>
            </a:r>
          </a:p>
          <a:p>
            <a:pPr lvl="1"/>
            <a:r>
              <a:rPr lang="en-US" dirty="0" smtClean="0"/>
              <a:t>What is the setting of the Derive Date option for this Transaction Batch Source (Yes or No)?</a:t>
            </a:r>
          </a:p>
          <a:p>
            <a:pPr lvl="1"/>
            <a:r>
              <a:rPr lang="en-US" dirty="0" smtClean="0"/>
              <a:t>What is the setting of the GL Date in a Closed Period option for this Transaction Batch Source (Adjust or Reject)? </a:t>
            </a:r>
          </a:p>
        </p:txBody>
      </p:sp>
      <p:pic>
        <p:nvPicPr>
          <p:cNvPr id="4" name="~PP3919.WAV">
            <a:hlinkClick r:id="" action="ppaction://media"/>
          </p:cNvPr>
          <p:cNvPicPr>
            <a:picLocks noRot="1" noChangeAspect="1"/>
          </p:cNvPicPr>
          <p:nvPr>
            <a:wavAudioFile r:embed="rId1" name="~PP3919.WAV"/>
          </p:nvPr>
        </p:nvPicPr>
        <p:blipFill>
          <a:blip r:embed="rId3" cstate="print"/>
          <a:stretch>
            <a:fillRect/>
          </a:stretch>
        </p:blipFill>
        <p:spPr>
          <a:xfrm>
            <a:off x="8716963" y="6430963"/>
            <a:ext cx="304800" cy="304800"/>
          </a:xfrm>
          <a:prstGeom prst="rect">
            <a:avLst/>
          </a:prstGeom>
        </p:spPr>
      </p:pic>
    </p:spTree>
  </p:cSld>
  <p:clrMapOvr>
    <a:masterClrMapping/>
  </p:clrMapOvr>
  <p:transition advTm="742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Dates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514475" y="914400"/>
            <a:ext cx="6115050" cy="5105399"/>
          </a:xfrm>
          <a:prstGeom prst="rect">
            <a:avLst/>
          </a:prstGeom>
          <a:noFill/>
          <a:ln w="9525">
            <a:noFill/>
            <a:miter lim="800000"/>
            <a:headEnd/>
            <a:tailEnd/>
          </a:ln>
        </p:spPr>
      </p:pic>
      <p:pic>
        <p:nvPicPr>
          <p:cNvPr id="4" name="~PP3476.WAV">
            <a:hlinkClick r:id="" action="ppaction://media"/>
          </p:cNvPr>
          <p:cNvPicPr>
            <a:picLocks noRot="1" noChangeAspect="1"/>
          </p:cNvPicPr>
          <p:nvPr>
            <a:wavAudioFile r:embed="rId1" name="~PP3476.WAV"/>
          </p:nvPr>
        </p:nvPicPr>
        <p:blipFill>
          <a:blip r:embed="rId4" cstate="print"/>
          <a:stretch>
            <a:fillRect/>
          </a:stretch>
        </p:blipFill>
        <p:spPr>
          <a:xfrm>
            <a:off x="8716963" y="6430963"/>
            <a:ext cx="304800" cy="304800"/>
          </a:xfrm>
          <a:prstGeom prst="rect">
            <a:avLst/>
          </a:prstGeom>
        </p:spPr>
      </p:pic>
    </p:spTree>
  </p:cSld>
  <p:clrMapOvr>
    <a:masterClrMapping/>
  </p:clrMapOvr>
  <p:transition advTm="610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Dates</a:t>
            </a:r>
            <a:endParaRPr lang="en-US" dirty="0"/>
          </a:p>
        </p:txBody>
      </p:sp>
      <p:sp>
        <p:nvSpPr>
          <p:cNvPr id="4" name="Content Placeholder 2"/>
          <p:cNvSpPr>
            <a:spLocks noGrp="1"/>
          </p:cNvSpPr>
          <p:nvPr>
            <p:ph idx="1"/>
          </p:nvPr>
        </p:nvSpPr>
        <p:spPr>
          <a:xfrm>
            <a:off x="381000" y="762000"/>
            <a:ext cx="8534400" cy="5410200"/>
          </a:xfrm>
        </p:spPr>
        <p:txBody>
          <a:bodyPr/>
          <a:lstStyle/>
          <a:p>
            <a:r>
              <a:rPr lang="en-US" dirty="0" smtClean="0"/>
              <a:t>General Ledger for Invoices with Rules:</a:t>
            </a:r>
          </a:p>
          <a:p>
            <a:pPr lvl="1"/>
            <a:r>
              <a:rPr lang="en-US" dirty="0" smtClean="0"/>
              <a:t>Bill in Advance</a:t>
            </a:r>
          </a:p>
          <a:p>
            <a:pPr lvl="2"/>
            <a:r>
              <a:rPr lang="en-US" dirty="0" smtClean="0"/>
              <a:t>AutoInvoice uses the GL date provided in the interface table as the invoice GL date. If no GL date is provided in the interface table, then AutoInvoice uses the earliest accounting rule start date as the invoice GL date.</a:t>
            </a:r>
          </a:p>
          <a:p>
            <a:pPr lvl="2"/>
            <a:endParaRPr lang="en-US" dirty="0" smtClean="0"/>
          </a:p>
          <a:p>
            <a:pPr lvl="1"/>
            <a:r>
              <a:rPr lang="en-US" dirty="0" smtClean="0"/>
              <a:t>Bill in Arrears </a:t>
            </a:r>
          </a:p>
          <a:p>
            <a:pPr lvl="2"/>
            <a:r>
              <a:rPr lang="en-US" dirty="0" smtClean="0"/>
              <a:t>If the invoice line has an accounting rule of type </a:t>
            </a:r>
            <a:r>
              <a:rPr lang="en-US" i="1" dirty="0" smtClean="0"/>
              <a:t>Fixed Schedule and a period of Specific Date, AutoInvoice </a:t>
            </a:r>
            <a:r>
              <a:rPr lang="en-US" dirty="0" smtClean="0"/>
              <a:t>computes an ending date using the latest accounting rule date. For all other accounting rules, AutoInvoice computes an ending date for each invoice line based on the accounting rule, accounting rule start date, and duration. </a:t>
            </a:r>
          </a:p>
          <a:p>
            <a:pPr lvl="2"/>
            <a:r>
              <a:rPr lang="en-US" dirty="0" smtClean="0"/>
              <a:t>Once AutoInvoice computes the ending date for each line of your transaction, it takes the latest date and uses it as the invoice GL date.</a:t>
            </a:r>
          </a:p>
        </p:txBody>
      </p:sp>
      <p:pic>
        <p:nvPicPr>
          <p:cNvPr id="5" name="~PP3163.WAV">
            <a:hlinkClick r:id="" action="ppaction://media"/>
          </p:cNvPr>
          <p:cNvPicPr>
            <a:picLocks noRot="1" noChangeAspect="1"/>
          </p:cNvPicPr>
          <p:nvPr>
            <a:wavAudioFile r:embed="rId1" name="~PP3163.WAV"/>
          </p:nvPr>
        </p:nvPicPr>
        <p:blipFill>
          <a:blip r:embed="rId3" cstate="print"/>
          <a:stretch>
            <a:fillRect/>
          </a:stretch>
        </p:blipFill>
        <p:spPr>
          <a:xfrm>
            <a:off x="8716963" y="6430963"/>
            <a:ext cx="304800" cy="304800"/>
          </a:xfrm>
          <a:prstGeom prst="rect">
            <a:avLst/>
          </a:prstGeom>
        </p:spPr>
      </p:pic>
    </p:spTree>
  </p:cSld>
  <p:clrMapOvr>
    <a:masterClrMapping/>
  </p:clrMapOvr>
  <p:transition advTm="365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Dates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495425" y="762000"/>
            <a:ext cx="6153150" cy="5410200"/>
          </a:xfrm>
          <a:prstGeom prst="rect">
            <a:avLst/>
          </a:prstGeom>
          <a:noFill/>
          <a:ln w="9525">
            <a:noFill/>
            <a:miter lim="800000"/>
            <a:headEnd/>
            <a:tailEnd/>
          </a:ln>
        </p:spPr>
      </p:pic>
      <p:pic>
        <p:nvPicPr>
          <p:cNvPr id="4" name="~PP2997.WAV">
            <a:hlinkClick r:id="" action="ppaction://media"/>
          </p:cNvPr>
          <p:cNvPicPr>
            <a:picLocks noRot="1" noChangeAspect="1"/>
          </p:cNvPicPr>
          <p:nvPr>
            <a:wavAudioFile r:embed="rId1" name="~PP2997.WAV"/>
          </p:nvPr>
        </p:nvPicPr>
        <p:blipFill>
          <a:blip r:embed="rId4" cstate="print"/>
          <a:stretch>
            <a:fillRect/>
          </a:stretch>
        </p:blipFill>
        <p:spPr>
          <a:xfrm>
            <a:off x="8716963" y="6430963"/>
            <a:ext cx="304800" cy="304800"/>
          </a:xfrm>
          <a:prstGeom prst="rect">
            <a:avLst/>
          </a:prstGeom>
        </p:spPr>
      </p:pic>
    </p:spTree>
  </p:cSld>
  <p:clrMapOvr>
    <a:masterClrMapping/>
  </p:clrMapOvr>
  <p:transition advTm="407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Credit Memo Dates</a:t>
            </a:r>
            <a:endParaRPr lang="en-US" dirty="0"/>
          </a:p>
        </p:txBody>
      </p:sp>
      <p:sp>
        <p:nvSpPr>
          <p:cNvPr id="4" name="Content Placeholder 2"/>
          <p:cNvSpPr>
            <a:spLocks noGrp="1"/>
          </p:cNvSpPr>
          <p:nvPr>
            <p:ph idx="1"/>
          </p:nvPr>
        </p:nvSpPr>
        <p:spPr>
          <a:xfrm>
            <a:off x="381000" y="762000"/>
            <a:ext cx="8534400" cy="5410200"/>
          </a:xfrm>
        </p:spPr>
        <p:txBody>
          <a:bodyPr/>
          <a:lstStyle/>
          <a:p>
            <a:r>
              <a:rPr lang="en-US" dirty="0" smtClean="0"/>
              <a:t>If a transaction date is passed for your credit memo, AutoInvoice uses the following hierarchy to determine the credit memo date:</a:t>
            </a:r>
          </a:p>
          <a:p>
            <a:pPr lvl="1"/>
            <a:r>
              <a:rPr lang="en-US" sz="2400" dirty="0" smtClean="0"/>
              <a:t>The credit memo general ledger date.</a:t>
            </a:r>
          </a:p>
          <a:p>
            <a:pPr lvl="1"/>
            <a:r>
              <a:rPr lang="en-US" sz="2400" dirty="0" smtClean="0"/>
              <a:t>The general ledger date for the invoice's receivable distribution, or the Default Date in the Run AutoInvoice window, whichever is later.</a:t>
            </a:r>
          </a:p>
          <a:p>
            <a:pPr lvl="1"/>
            <a:r>
              <a:rPr lang="en-US" sz="2400" dirty="0" smtClean="0"/>
              <a:t>If a general ledger date is not passed, AutoInvoice uses the general ledger date for the invoice's receivable distribution or the Default Date in the Run AutoInvoice window, whichever is later.</a:t>
            </a:r>
          </a:p>
          <a:p>
            <a:r>
              <a:rPr lang="en-US" sz="2800" dirty="0" smtClean="0"/>
              <a:t>If transaction date is not passed for invoice or debit memo, AutoInvoice uses the General Ledger date</a:t>
            </a:r>
          </a:p>
          <a:p>
            <a:endParaRPr lang="en-US" sz="2800" dirty="0" smtClean="0"/>
          </a:p>
        </p:txBody>
      </p:sp>
      <p:pic>
        <p:nvPicPr>
          <p:cNvPr id="5" name="~PP2123.WAV">
            <a:hlinkClick r:id="" action="ppaction://media"/>
          </p:cNvPr>
          <p:cNvPicPr>
            <a:picLocks noRot="1" noChangeAspect="1"/>
          </p:cNvPicPr>
          <p:nvPr>
            <a:wavAudioFile r:embed="rId1" name="~PP2123.WAV"/>
          </p:nvPr>
        </p:nvPicPr>
        <p:blipFill>
          <a:blip r:embed="rId3" cstate="print"/>
          <a:stretch>
            <a:fillRect/>
          </a:stretch>
        </p:blipFill>
        <p:spPr>
          <a:xfrm>
            <a:off x="8716963" y="6430963"/>
            <a:ext cx="304800" cy="304800"/>
          </a:xfrm>
          <a:prstGeom prst="rect">
            <a:avLst/>
          </a:prstGeom>
        </p:spPr>
      </p:pic>
    </p:spTree>
  </p:cSld>
  <p:clrMapOvr>
    <a:masterClrMapping/>
  </p:clrMapOvr>
  <p:transition advTm="647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Dates</a:t>
            </a:r>
            <a:endParaRPr lang="en-US" dirty="0"/>
          </a:p>
        </p:txBody>
      </p:sp>
      <p:sp>
        <p:nvSpPr>
          <p:cNvPr id="4" name="Content Placeholder 2"/>
          <p:cNvSpPr>
            <a:spLocks noGrp="1"/>
          </p:cNvSpPr>
          <p:nvPr>
            <p:ph idx="1"/>
          </p:nvPr>
        </p:nvSpPr>
        <p:spPr>
          <a:xfrm>
            <a:off x="381000" y="762000"/>
            <a:ext cx="8534400" cy="5410200"/>
          </a:xfrm>
        </p:spPr>
        <p:txBody>
          <a:bodyPr/>
          <a:lstStyle/>
          <a:p>
            <a:r>
              <a:rPr lang="en-US" dirty="0" smtClean="0"/>
              <a:t>General Ledger Dates</a:t>
            </a:r>
          </a:p>
          <a:p>
            <a:pPr lvl="1"/>
            <a:r>
              <a:rPr lang="en-US" dirty="0" smtClean="0"/>
              <a:t>The accounting period for the general ledger date is not defined.</a:t>
            </a:r>
          </a:p>
          <a:p>
            <a:pPr lvl="1"/>
            <a:r>
              <a:rPr lang="en-US" dirty="0" smtClean="0"/>
              <a:t>The general ledger date is in a 'Closed,' 'Closed Pending,' or 'Not Opened' period and the GL Date in a Closed Period field for your batch source is set to 'Reject.' (For invoices that use Bill in Arrears rules, AutoInvoice only rejects lines that have a general ledger date in a Closed period.)</a:t>
            </a:r>
          </a:p>
          <a:p>
            <a:pPr lvl="1"/>
            <a:r>
              <a:rPr lang="en-US" dirty="0" smtClean="0"/>
              <a:t>The general ledger date of the credit memo is before the invoice general ledger date and/or the credit memo date is before the invoice date.</a:t>
            </a:r>
            <a:endParaRPr lang="en-US" sz="5400" dirty="0" smtClean="0"/>
          </a:p>
        </p:txBody>
      </p:sp>
      <p:pic>
        <p:nvPicPr>
          <p:cNvPr id="5" name="~PP1574.WAV">
            <a:hlinkClick r:id="" action="ppaction://media"/>
          </p:cNvPr>
          <p:cNvPicPr>
            <a:picLocks noRot="1" noChangeAspect="1"/>
          </p:cNvPicPr>
          <p:nvPr>
            <a:wavAudioFile r:embed="rId1" name="~PP1574.WAV"/>
          </p:nvPr>
        </p:nvPicPr>
        <p:blipFill>
          <a:blip r:embed="rId3" cstate="print"/>
          <a:stretch>
            <a:fillRect/>
          </a:stretch>
        </p:blipFill>
        <p:spPr>
          <a:xfrm>
            <a:off x="8716963" y="6430963"/>
            <a:ext cx="304800" cy="304800"/>
          </a:xfrm>
          <a:prstGeom prst="rect">
            <a:avLst/>
          </a:prstGeom>
        </p:spPr>
      </p:pic>
    </p:spTree>
  </p:cSld>
  <p:clrMapOvr>
    <a:masterClrMapping/>
  </p:clrMapOvr>
  <p:transition advTm="8147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9"/>
          <p:cNvSpPr>
            <a:spLocks noGrp="1" noChangeArrowheads="1"/>
          </p:cNvSpPr>
          <p:nvPr>
            <p:ph type="title"/>
          </p:nvPr>
        </p:nvSpPr>
        <p:spPr>
          <a:xfrm>
            <a:off x="808040" y="268288"/>
            <a:ext cx="6569075" cy="595312"/>
          </a:xfrm>
        </p:spPr>
        <p:txBody>
          <a:bodyPr/>
          <a:lstStyle/>
          <a:p>
            <a:r>
              <a:rPr lang="en-US" dirty="0" smtClean="0">
                <a:latin typeface="Arial" charset="0"/>
              </a:rPr>
              <a:t>Agenda</a:t>
            </a:r>
          </a:p>
        </p:txBody>
      </p:sp>
      <p:sp>
        <p:nvSpPr>
          <p:cNvPr id="20483" name="Rectangle 70"/>
          <p:cNvSpPr>
            <a:spLocks noGrp="1" noChangeArrowheads="1"/>
          </p:cNvSpPr>
          <p:nvPr>
            <p:ph idx="1"/>
          </p:nvPr>
        </p:nvSpPr>
        <p:spPr>
          <a:xfrm>
            <a:off x="808038" y="1389065"/>
            <a:ext cx="8140700" cy="4433887"/>
          </a:xfrm>
        </p:spPr>
        <p:txBody>
          <a:bodyPr/>
          <a:lstStyle/>
          <a:p>
            <a:r>
              <a:rPr lang="en-US" dirty="0" smtClean="0">
                <a:solidFill>
                  <a:srgbClr val="000000"/>
                </a:solidFill>
                <a:latin typeface="Arial" charset="0"/>
              </a:rPr>
              <a:t>Feature Overview</a:t>
            </a:r>
          </a:p>
          <a:p>
            <a:r>
              <a:rPr lang="en-US" dirty="0" smtClean="0">
                <a:solidFill>
                  <a:srgbClr val="000000"/>
                </a:solidFill>
                <a:latin typeface="Arial" charset="0"/>
              </a:rPr>
              <a:t>Setup to Implement the Feature</a:t>
            </a:r>
          </a:p>
          <a:p>
            <a:r>
              <a:rPr lang="en-US" dirty="0" smtClean="0">
                <a:solidFill>
                  <a:srgbClr val="00B050"/>
                </a:solidFill>
                <a:latin typeface="Arial" charset="0"/>
              </a:rPr>
              <a:t>Invoices with Rules</a:t>
            </a:r>
          </a:p>
          <a:p>
            <a:r>
              <a:rPr lang="en-US" dirty="0" smtClean="0">
                <a:solidFill>
                  <a:srgbClr val="00B050"/>
                </a:solidFill>
                <a:latin typeface="Arial" charset="0"/>
              </a:rPr>
              <a:t>Determining Dates</a:t>
            </a:r>
          </a:p>
          <a:p>
            <a:r>
              <a:rPr lang="en-US" dirty="0" err="1" smtClean="0">
                <a:solidFill>
                  <a:srgbClr val="00B050"/>
                </a:solidFill>
                <a:latin typeface="Arial" charset="0"/>
              </a:rPr>
              <a:t>EBTax</a:t>
            </a:r>
            <a:r>
              <a:rPr lang="en-US" dirty="0" smtClean="0">
                <a:solidFill>
                  <a:srgbClr val="00B050"/>
                </a:solidFill>
                <a:latin typeface="Arial" charset="0"/>
              </a:rPr>
              <a:t> integration</a:t>
            </a:r>
          </a:p>
          <a:p>
            <a:r>
              <a:rPr lang="en-US" dirty="0" smtClean="0">
                <a:solidFill>
                  <a:srgbClr val="00B050"/>
                </a:solidFill>
                <a:latin typeface="Arial" charset="0"/>
              </a:rPr>
              <a:t>Auto Invoice code flow</a:t>
            </a:r>
          </a:p>
          <a:p>
            <a:r>
              <a:rPr lang="en-US" dirty="0" smtClean="0">
                <a:solidFill>
                  <a:srgbClr val="000000"/>
                </a:solidFill>
                <a:latin typeface="Arial" charset="0"/>
              </a:rPr>
              <a:t>Q&amp;A</a:t>
            </a:r>
          </a:p>
        </p:txBody>
      </p:sp>
      <p:pic>
        <p:nvPicPr>
          <p:cNvPr id="20484" name="Picture 7" descr="ph_ind_arc_007_cropped"/>
          <p:cNvPicPr>
            <a:picLocks noChangeAspect="1" noChangeArrowheads="1"/>
          </p:cNvPicPr>
          <p:nvPr/>
        </p:nvPicPr>
        <p:blipFill>
          <a:blip r:embed="rId4" cstate="print"/>
          <a:srcRect/>
          <a:stretch>
            <a:fillRect/>
          </a:stretch>
        </p:blipFill>
        <p:spPr bwMode="auto">
          <a:xfrm>
            <a:off x="7539038" y="731839"/>
            <a:ext cx="1604962" cy="2135187"/>
          </a:xfrm>
          <a:prstGeom prst="rect">
            <a:avLst/>
          </a:prstGeom>
          <a:noFill/>
          <a:ln w="9525">
            <a:noFill/>
            <a:miter lim="800000"/>
            <a:headEnd/>
            <a:tailEnd/>
          </a:ln>
        </p:spPr>
      </p:pic>
      <p:pic>
        <p:nvPicPr>
          <p:cNvPr id="5" name="~PP1050.WAV">
            <a:hlinkClick r:id="" action="ppaction://media"/>
          </p:cNvPr>
          <p:cNvPicPr>
            <a:picLocks noRot="1" noChangeAspect="1"/>
          </p:cNvPicPr>
          <p:nvPr>
            <a:wavAudioFile r:embed="rId1" name="~PP1050.WAV"/>
          </p:nvPr>
        </p:nvPicPr>
        <p:blipFill>
          <a:blip r:embed="rId5" cstate="print"/>
          <a:stretch>
            <a:fillRect/>
          </a:stretch>
        </p:blipFill>
        <p:spPr>
          <a:xfrm>
            <a:off x="8716963" y="6430963"/>
            <a:ext cx="304800" cy="304800"/>
          </a:xfrm>
          <a:prstGeom prst="rect">
            <a:avLst/>
          </a:prstGeom>
        </p:spPr>
      </p:pic>
    </p:spTree>
  </p:cSld>
  <p:clrMapOvr>
    <a:masterClrMapping/>
  </p:clrMapOvr>
  <p:transition advTm="123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Dates</a:t>
            </a:r>
            <a:endParaRPr lang="en-US" dirty="0"/>
          </a:p>
        </p:txBody>
      </p:sp>
      <p:sp>
        <p:nvSpPr>
          <p:cNvPr id="4" name="Content Placeholder 2"/>
          <p:cNvSpPr>
            <a:spLocks noGrp="1"/>
          </p:cNvSpPr>
          <p:nvPr>
            <p:ph idx="1"/>
          </p:nvPr>
        </p:nvSpPr>
        <p:spPr>
          <a:xfrm>
            <a:off x="381000" y="762000"/>
            <a:ext cx="8534400" cy="5410200"/>
          </a:xfrm>
        </p:spPr>
        <p:txBody>
          <a:bodyPr/>
          <a:lstStyle/>
          <a:p>
            <a:r>
              <a:rPr lang="en-US" dirty="0" smtClean="0"/>
              <a:t>Rule Start Dates</a:t>
            </a:r>
          </a:p>
          <a:p>
            <a:pPr lvl="1"/>
            <a:r>
              <a:rPr lang="en-US" dirty="0" smtClean="0"/>
              <a:t>The rule start date for lines that used Bill in Advance rules are in 'Closed' or 'Not Opened' periods and the GL Date in a Closed Period field for your batch source is set to Reject, or if the accounting period for the rule start date is not defined.</a:t>
            </a:r>
          </a:p>
          <a:p>
            <a:pPr lvl="1"/>
            <a:r>
              <a:rPr lang="en-US" dirty="0" smtClean="0"/>
              <a:t>The rule start date for lines that used Bill in Arrears rules results in a general ledger date in a Closed period and the GL Date in a Closed Period field for your batch source is set to Reject, or if the accounting period for the general ledger date is not defined.</a:t>
            </a:r>
          </a:p>
          <a:p>
            <a:pPr lvl="1"/>
            <a:r>
              <a:rPr lang="en-US" dirty="0" smtClean="0"/>
              <a:t>The rule start date is not the earliest date specified for your accounting rule and you are passing an accounting rule with a type of </a:t>
            </a:r>
            <a:r>
              <a:rPr lang="en-US" i="1" dirty="0" smtClean="0"/>
              <a:t>Fixed Schedule and a period of Specific Date.</a:t>
            </a:r>
            <a:endParaRPr lang="en-US" sz="9600" dirty="0" smtClean="0"/>
          </a:p>
        </p:txBody>
      </p:sp>
      <p:pic>
        <p:nvPicPr>
          <p:cNvPr id="5" name="~PP2139.WAV">
            <a:hlinkClick r:id="" action="ppaction://media"/>
          </p:cNvPr>
          <p:cNvPicPr>
            <a:picLocks noRot="1" noChangeAspect="1"/>
          </p:cNvPicPr>
          <p:nvPr>
            <a:wavAudioFile r:embed="rId1" name="~PP2139.WAV"/>
          </p:nvPr>
        </p:nvPicPr>
        <p:blipFill>
          <a:blip r:embed="rId3" cstate="print"/>
          <a:stretch>
            <a:fillRect/>
          </a:stretch>
        </p:blipFill>
        <p:spPr>
          <a:xfrm>
            <a:off x="8716963" y="6430963"/>
            <a:ext cx="304800" cy="304800"/>
          </a:xfrm>
          <a:prstGeom prst="rect">
            <a:avLst/>
          </a:prstGeom>
        </p:spPr>
      </p:pic>
    </p:spTree>
  </p:cSld>
  <p:clrMapOvr>
    <a:masterClrMapping/>
  </p:clrMapOvr>
  <p:transition advTm="49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Adjusting General Ledger Dates</a:t>
            </a:r>
            <a:endParaRPr lang="en-US" dirty="0"/>
          </a:p>
        </p:txBody>
      </p:sp>
      <p:sp>
        <p:nvSpPr>
          <p:cNvPr id="4" name="Content Placeholder 2"/>
          <p:cNvSpPr>
            <a:spLocks noGrp="1"/>
          </p:cNvSpPr>
          <p:nvPr>
            <p:ph idx="1"/>
          </p:nvPr>
        </p:nvSpPr>
        <p:spPr>
          <a:xfrm>
            <a:off x="381000" y="762000"/>
            <a:ext cx="8534400" cy="5410200"/>
          </a:xfrm>
        </p:spPr>
        <p:txBody>
          <a:bodyPr/>
          <a:lstStyle/>
          <a:p>
            <a:r>
              <a:rPr lang="en-US" dirty="0" smtClean="0"/>
              <a:t>Invoice without Rules</a:t>
            </a:r>
            <a:endParaRPr lang="en-US" sz="9600" dirty="0" smtClean="0"/>
          </a:p>
          <a:p>
            <a:pPr lvl="1"/>
            <a:r>
              <a:rPr lang="en-US" dirty="0" smtClean="0"/>
              <a:t>Same as defaulting GL Date [Ship to -&gt; Sales Order -&gt; Default]</a:t>
            </a:r>
          </a:p>
          <a:p>
            <a:r>
              <a:rPr lang="en-US" dirty="0" smtClean="0"/>
              <a:t>Invoice with Rules</a:t>
            </a:r>
          </a:p>
          <a:p>
            <a:pPr lvl="1"/>
            <a:r>
              <a:rPr lang="en-US" dirty="0" smtClean="0"/>
              <a:t>AutoInvoice uses the last day of the prior period, if this period has a status of Open.</a:t>
            </a:r>
          </a:p>
          <a:p>
            <a:pPr lvl="1"/>
            <a:r>
              <a:rPr lang="en-US" dirty="0" smtClean="0"/>
              <a:t>If a prior period with a status of Open does not exist, AutoInvoice uses the first day of the subsequent period that has a status of Open. However, if there is more than one subsequent period with a status of Open, AutoInvoice cannot adjust the general ledger date, and the line is rejected.</a:t>
            </a:r>
          </a:p>
          <a:p>
            <a:pPr lvl="1"/>
            <a:r>
              <a:rPr lang="en-US" dirty="0" smtClean="0"/>
              <a:t>If an Open period does not exist, AutoInvoice uses the first day of the first subsequent period that has a status of Future. If there is more than one subsequent period with a status of Future, or if it cannot find a future period, AutoInvoice cannot adjust the general ledger date, and the line is rejected.</a:t>
            </a:r>
          </a:p>
        </p:txBody>
      </p:sp>
      <p:pic>
        <p:nvPicPr>
          <p:cNvPr id="5" name="~PP1690.WAV">
            <a:hlinkClick r:id="" action="ppaction://media"/>
          </p:cNvPr>
          <p:cNvPicPr>
            <a:picLocks noRot="1" noChangeAspect="1"/>
          </p:cNvPicPr>
          <p:nvPr>
            <a:wavAudioFile r:embed="rId1" name="~PP1690.WAV"/>
          </p:nvPr>
        </p:nvPicPr>
        <p:blipFill>
          <a:blip r:embed="rId3" cstate="print"/>
          <a:stretch>
            <a:fillRect/>
          </a:stretch>
        </p:blipFill>
        <p:spPr>
          <a:xfrm>
            <a:off x="8716963" y="6430963"/>
            <a:ext cx="304800" cy="304800"/>
          </a:xfrm>
          <a:prstGeom prst="rect">
            <a:avLst/>
          </a:prstGeom>
        </p:spPr>
      </p:pic>
    </p:spTree>
  </p:cSld>
  <p:clrMapOvr>
    <a:masterClrMapping/>
  </p:clrMapOvr>
  <p:transition advTm="1513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 Tax Integration</a:t>
            </a:r>
            <a:endParaRPr lang="en-US" dirty="0"/>
          </a:p>
        </p:txBody>
      </p:sp>
      <p:sp>
        <p:nvSpPr>
          <p:cNvPr id="3" name="Content Placeholder 2"/>
          <p:cNvSpPr>
            <a:spLocks noGrp="1"/>
          </p:cNvSpPr>
          <p:nvPr>
            <p:ph idx="1"/>
          </p:nvPr>
        </p:nvSpPr>
        <p:spPr>
          <a:xfrm>
            <a:off x="381000" y="838200"/>
            <a:ext cx="8140700" cy="4433811"/>
          </a:xfrm>
        </p:spPr>
        <p:txBody>
          <a:bodyPr/>
          <a:lstStyle/>
          <a:p>
            <a:r>
              <a:rPr lang="en-US" dirty="0" smtClean="0"/>
              <a:t>Through AutoInvoice, manual tax lines [</a:t>
            </a:r>
            <a:r>
              <a:rPr lang="en-US" dirty="0" err="1" smtClean="0"/>
              <a:t>Line_Type</a:t>
            </a:r>
            <a:r>
              <a:rPr lang="en-US" dirty="0" smtClean="0"/>
              <a:t> = ‘TAX’] could be passed.</a:t>
            </a:r>
          </a:p>
          <a:p>
            <a:r>
              <a:rPr lang="en-US" dirty="0" smtClean="0"/>
              <a:t>AutoInvoice also calculates tax based on the Tax setup</a:t>
            </a:r>
          </a:p>
          <a:p>
            <a:r>
              <a:rPr lang="en-US" dirty="0" err="1" smtClean="0"/>
              <a:t>Taxable_Flag</a:t>
            </a:r>
            <a:r>
              <a:rPr lang="en-US" dirty="0" smtClean="0"/>
              <a:t> in the interface table can be used to skip the automatic tax calculation</a:t>
            </a:r>
          </a:p>
          <a:p>
            <a:r>
              <a:rPr lang="en-US" dirty="0" err="1" smtClean="0"/>
              <a:t>Tax_Exempt_Flag</a:t>
            </a:r>
            <a:r>
              <a:rPr lang="en-US" dirty="0" smtClean="0"/>
              <a:t> can be used to pass exemptions. They will be honored only if exemptions are set for customers in EB Tax setup.</a:t>
            </a:r>
          </a:p>
          <a:p>
            <a:r>
              <a:rPr lang="en-US" dirty="0" smtClean="0"/>
              <a:t>In EB Tax, taxes are calculated based on tax codes and place of sale (Location)</a:t>
            </a:r>
            <a:endParaRPr lang="en-US" dirty="0"/>
          </a:p>
        </p:txBody>
      </p:sp>
      <p:pic>
        <p:nvPicPr>
          <p:cNvPr id="4" name="~PP3736.WAV">
            <a:hlinkClick r:id="" action="ppaction://media"/>
          </p:cNvPr>
          <p:cNvPicPr>
            <a:picLocks noRot="1" noChangeAspect="1"/>
          </p:cNvPicPr>
          <p:nvPr>
            <a:wavAudioFile r:embed="rId1" name="~PP3736.WAV"/>
          </p:nvPr>
        </p:nvPicPr>
        <p:blipFill>
          <a:blip r:embed="rId3" cstate="print"/>
          <a:stretch>
            <a:fillRect/>
          </a:stretch>
        </p:blipFill>
        <p:spPr>
          <a:xfrm>
            <a:off x="8716963" y="6430963"/>
            <a:ext cx="304800" cy="304800"/>
          </a:xfrm>
          <a:prstGeom prst="rect">
            <a:avLst/>
          </a:prstGeom>
        </p:spPr>
      </p:pic>
    </p:spTree>
  </p:cSld>
  <p:clrMapOvr>
    <a:masterClrMapping/>
  </p:clrMapOvr>
  <p:transition advTm="2194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 Tax Integration</a:t>
            </a:r>
            <a:endParaRPr lang="en-US" dirty="0"/>
          </a:p>
        </p:txBody>
      </p:sp>
      <p:sp>
        <p:nvSpPr>
          <p:cNvPr id="3" name="Content Placeholder 2"/>
          <p:cNvSpPr>
            <a:spLocks noGrp="1"/>
          </p:cNvSpPr>
          <p:nvPr>
            <p:ph idx="1"/>
          </p:nvPr>
        </p:nvSpPr>
        <p:spPr>
          <a:xfrm>
            <a:off x="381000" y="838200"/>
            <a:ext cx="8140700" cy="4433811"/>
          </a:xfrm>
        </p:spPr>
        <p:txBody>
          <a:bodyPr/>
          <a:lstStyle/>
          <a:p>
            <a:r>
              <a:rPr lang="en-US" dirty="0" smtClean="0"/>
              <a:t>AR and EB Tax communicate through GT tables</a:t>
            </a:r>
          </a:p>
          <a:p>
            <a:r>
              <a:rPr lang="en-US" dirty="0" smtClean="0"/>
              <a:t>AR will populate ZX_TRX_HEADERS_GT and ZX_TRANSACTION_LINES_GT. ZX_IMPORT_TAX_LINES_GT will be populated with manual Tax lines passed in the interface table and make a call to EB Tax API to calculate Tax.</a:t>
            </a:r>
          </a:p>
          <a:p>
            <a:r>
              <a:rPr lang="en-US" dirty="0" smtClean="0"/>
              <a:t>EB Tax, in turn, will calculate Tax and populate ZX_LINES table. AutoInvoice will read data from this table and populate Tax lines in RA_CUSTOMER_TRX_LINES_ALL table.</a:t>
            </a:r>
            <a:endParaRPr lang="en-US" dirty="0"/>
          </a:p>
        </p:txBody>
      </p:sp>
      <p:pic>
        <p:nvPicPr>
          <p:cNvPr id="4" name="~PP350.WAV">
            <a:hlinkClick r:id="" action="ppaction://media"/>
          </p:cNvPr>
          <p:cNvPicPr>
            <a:picLocks noRot="1" noChangeAspect="1"/>
          </p:cNvPicPr>
          <p:nvPr>
            <a:wavAudioFile r:embed="rId1" name="~PP350.WAV"/>
          </p:nvPr>
        </p:nvPicPr>
        <p:blipFill>
          <a:blip r:embed="rId3" cstate="print"/>
          <a:stretch>
            <a:fillRect/>
          </a:stretch>
        </p:blipFill>
        <p:spPr>
          <a:xfrm>
            <a:off x="8716963" y="6430963"/>
            <a:ext cx="304800" cy="304800"/>
          </a:xfrm>
          <a:prstGeom prst="rect">
            <a:avLst/>
          </a:prstGeom>
        </p:spPr>
      </p:pic>
    </p:spTree>
  </p:cSld>
  <p:clrMapOvr>
    <a:masterClrMapping/>
  </p:clrMapOvr>
  <p:transition advTm="99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AutoInvoice Master Program</a:t>
            </a:r>
            <a:endParaRPr lang="en-US" dirty="0"/>
          </a:p>
        </p:txBody>
      </p:sp>
      <p:sp>
        <p:nvSpPr>
          <p:cNvPr id="3" name="Content Placeholder 2"/>
          <p:cNvSpPr>
            <a:spLocks noGrp="1"/>
          </p:cNvSpPr>
          <p:nvPr>
            <p:ph idx="1"/>
          </p:nvPr>
        </p:nvSpPr>
        <p:spPr>
          <a:xfrm>
            <a:off x="381000" y="838200"/>
            <a:ext cx="8140700" cy="5105400"/>
          </a:xfrm>
        </p:spPr>
        <p:txBody>
          <a:bodyPr/>
          <a:lstStyle/>
          <a:p>
            <a:r>
              <a:rPr lang="en-US" dirty="0" smtClean="0"/>
              <a:t>The Master program runs several instances of AutoInvoice to improve system performance and import transactions more quickly.</a:t>
            </a:r>
          </a:p>
          <a:p>
            <a:r>
              <a:rPr lang="en-US" dirty="0" smtClean="0"/>
              <a:t>Auto Invoice groups data by the following combination of values in the interface table and distributes the groups across child processes.</a:t>
            </a:r>
          </a:p>
          <a:p>
            <a:pPr lvl="1"/>
            <a:r>
              <a:rPr lang="en-US" sz="1400" dirty="0" err="1" smtClean="0"/>
              <a:t>org_id</a:t>
            </a:r>
            <a:r>
              <a:rPr lang="en-US" sz="1400" dirty="0" smtClean="0"/>
              <a:t> || '~' || </a:t>
            </a:r>
            <a:br>
              <a:rPr lang="en-US" sz="1400" dirty="0" smtClean="0"/>
            </a:br>
            <a:r>
              <a:rPr lang="en-US" sz="1400" dirty="0" err="1" smtClean="0"/>
              <a:t>batch_source_name</a:t>
            </a:r>
            <a:r>
              <a:rPr lang="en-US" sz="1400" dirty="0" smtClean="0"/>
              <a:t> || '~' || </a:t>
            </a:r>
            <a:br>
              <a:rPr lang="en-US" sz="1400" dirty="0" smtClean="0"/>
            </a:br>
            <a:r>
              <a:rPr lang="en-US" sz="1400" dirty="0" err="1" smtClean="0"/>
              <a:t>orig_system_bill_customer_id</a:t>
            </a:r>
            <a:r>
              <a:rPr lang="en-US" sz="1400" dirty="0" smtClean="0"/>
              <a:t> || '~' || </a:t>
            </a:r>
            <a:br>
              <a:rPr lang="en-US" sz="1400" dirty="0" smtClean="0"/>
            </a:br>
            <a:r>
              <a:rPr lang="en-US" sz="1400" dirty="0" err="1" smtClean="0"/>
              <a:t>orig_system_bill_customer_ref</a:t>
            </a:r>
            <a:r>
              <a:rPr lang="en-US" sz="1400" dirty="0" smtClean="0"/>
              <a:t> || '~' || </a:t>
            </a:r>
            <a:br>
              <a:rPr lang="en-US" sz="1400" dirty="0" smtClean="0"/>
            </a:br>
            <a:r>
              <a:rPr lang="en-US" sz="1400" dirty="0" err="1" smtClean="0"/>
              <a:t>orig_system_bill_address_id</a:t>
            </a:r>
            <a:r>
              <a:rPr lang="en-US" sz="1400" dirty="0" smtClean="0"/>
              <a:t> || '~' || </a:t>
            </a:r>
            <a:br>
              <a:rPr lang="en-US" sz="1400" dirty="0" smtClean="0"/>
            </a:br>
            <a:r>
              <a:rPr lang="en-US" sz="1400" dirty="0" err="1" smtClean="0"/>
              <a:t>orig_system_bill_address_ref</a:t>
            </a:r>
            <a:r>
              <a:rPr lang="en-US" sz="1400" dirty="0" smtClean="0"/>
              <a:t> || '~' || </a:t>
            </a:r>
            <a:br>
              <a:rPr lang="en-US" sz="1400" dirty="0" smtClean="0"/>
            </a:br>
            <a:r>
              <a:rPr lang="en-US" sz="1400" dirty="0" smtClean="0"/>
              <a:t>NVL(</a:t>
            </a:r>
            <a:r>
              <a:rPr lang="en-US" sz="1400" dirty="0" err="1" smtClean="0"/>
              <a:t>cons_billing_number</a:t>
            </a:r>
            <a:r>
              <a:rPr lang="en-US" sz="1400" dirty="0" smtClean="0"/>
              <a:t>, </a:t>
            </a:r>
            <a:r>
              <a:rPr lang="en-US" sz="1400" dirty="0" err="1" smtClean="0"/>
              <a:t>trx_number</a:t>
            </a:r>
            <a:r>
              <a:rPr lang="en-US" sz="1400" dirty="0" smtClean="0"/>
              <a:t>) || '~' || </a:t>
            </a:r>
            <a:br>
              <a:rPr lang="en-US" sz="1400" dirty="0" smtClean="0"/>
            </a:br>
            <a:r>
              <a:rPr lang="en-US" sz="1400" dirty="0" smtClean="0"/>
              <a:t>NVL(</a:t>
            </a:r>
            <a:r>
              <a:rPr lang="en-US" sz="1400" dirty="0" err="1" smtClean="0"/>
              <a:t>cons_billing_number</a:t>
            </a:r>
            <a:r>
              <a:rPr lang="en-US" sz="1400" dirty="0" smtClean="0"/>
              <a:t>, </a:t>
            </a:r>
            <a:r>
              <a:rPr lang="en-US" sz="1400" dirty="0" err="1" smtClean="0"/>
              <a:t>purchase_order</a:t>
            </a:r>
            <a:r>
              <a:rPr lang="en-US" sz="1400" dirty="0" smtClean="0"/>
              <a:t>) || '~' ||</a:t>
            </a:r>
            <a:br>
              <a:rPr lang="en-US" sz="1400" dirty="0" smtClean="0"/>
            </a:br>
            <a:r>
              <a:rPr lang="en-US" sz="1400" dirty="0" smtClean="0"/>
              <a:t>NVL(</a:t>
            </a:r>
            <a:r>
              <a:rPr lang="en-US" sz="1400" dirty="0" err="1" smtClean="0"/>
              <a:t>cons_billing_number</a:t>
            </a:r>
            <a:r>
              <a:rPr lang="en-US" sz="1400" dirty="0" smtClean="0"/>
              <a:t>, </a:t>
            </a:r>
            <a:r>
              <a:rPr lang="en-US" sz="1400" dirty="0" err="1" smtClean="0"/>
              <a:t>currency_code</a:t>
            </a:r>
            <a:r>
              <a:rPr lang="en-US" sz="1400" dirty="0" smtClean="0"/>
              <a:t>) || '~' || </a:t>
            </a:r>
            <a:br>
              <a:rPr lang="en-US" sz="1400" dirty="0" smtClean="0"/>
            </a:br>
            <a:r>
              <a:rPr lang="en-US" sz="1400" dirty="0" smtClean="0"/>
              <a:t>NVL(</a:t>
            </a:r>
            <a:r>
              <a:rPr lang="en-US" sz="1400" dirty="0" err="1" smtClean="0"/>
              <a:t>cons_billing_number</a:t>
            </a:r>
            <a:r>
              <a:rPr lang="en-US" sz="1400" dirty="0" smtClean="0"/>
              <a:t>, </a:t>
            </a:r>
            <a:r>
              <a:rPr lang="en-US" sz="1400" dirty="0" err="1" smtClean="0"/>
              <a:t>conversion_type</a:t>
            </a:r>
            <a:r>
              <a:rPr lang="en-US" sz="1400" dirty="0" smtClean="0"/>
              <a:t>)</a:t>
            </a:r>
          </a:p>
          <a:p>
            <a:r>
              <a:rPr lang="en-US" dirty="0" smtClean="0"/>
              <a:t>The value set for the profile option “</a:t>
            </a:r>
            <a:r>
              <a:rPr lang="en-US" dirty="0" err="1" smtClean="0"/>
              <a:t>AR:Maximum</a:t>
            </a:r>
            <a:r>
              <a:rPr lang="en-US" dirty="0" smtClean="0"/>
              <a:t> lines per AutoInvoice worker” is considered during load splicing.</a:t>
            </a:r>
          </a:p>
          <a:p>
            <a:endParaRPr lang="en-US" sz="1400" dirty="0"/>
          </a:p>
        </p:txBody>
      </p:sp>
      <p:pic>
        <p:nvPicPr>
          <p:cNvPr id="4" name="~PP2196.WAV">
            <a:hlinkClick r:id="" action="ppaction://media"/>
          </p:cNvPr>
          <p:cNvPicPr>
            <a:picLocks noRot="1" noChangeAspect="1"/>
          </p:cNvPicPr>
          <p:nvPr>
            <a:wavAudioFile r:embed="rId1" name="~PP2196.WAV"/>
          </p:nvPr>
        </p:nvPicPr>
        <p:blipFill>
          <a:blip r:embed="rId3" cstate="print"/>
          <a:stretch>
            <a:fillRect/>
          </a:stretch>
        </p:blipFill>
        <p:spPr>
          <a:xfrm>
            <a:off x="8716963" y="6430963"/>
            <a:ext cx="304800" cy="304800"/>
          </a:xfrm>
          <a:prstGeom prst="rect">
            <a:avLst/>
          </a:prstGeom>
        </p:spPr>
      </p:pic>
    </p:spTree>
  </p:cSld>
  <p:clrMapOvr>
    <a:masterClrMapping/>
  </p:clrMapOvr>
  <p:transition advTm="4080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AutoInvoice Code Flow</a:t>
            </a:r>
            <a:endParaRPr lang="en-US" dirty="0"/>
          </a:p>
        </p:txBody>
      </p:sp>
      <p:sp>
        <p:nvSpPr>
          <p:cNvPr id="4" name="Content Placeholder 2"/>
          <p:cNvSpPr>
            <a:spLocks noGrp="1"/>
          </p:cNvSpPr>
          <p:nvPr>
            <p:ph idx="1"/>
          </p:nvPr>
        </p:nvSpPr>
        <p:spPr>
          <a:xfrm>
            <a:off x="381000" y="838200"/>
            <a:ext cx="8140700" cy="5105400"/>
          </a:xfrm>
        </p:spPr>
        <p:txBody>
          <a:bodyPr/>
          <a:lstStyle/>
          <a:p>
            <a:r>
              <a:rPr lang="en-US" dirty="0" smtClean="0"/>
              <a:t>AutoInvoice can be divided into three major phases, pre-grouping, grouping and transfer.</a:t>
            </a:r>
          </a:p>
          <a:p>
            <a:pPr lvl="1"/>
            <a:r>
              <a:rPr lang="en-US" dirty="0" smtClean="0"/>
              <a:t>Pre-grouping: In this phase, AutoInvoice validates all of the line-level data and any other data that is not dependent upon successful grouping. Some examples include validating that a transaction type is valid, and validating that only one freight account exist for each freight line passed.</a:t>
            </a:r>
          </a:p>
          <a:p>
            <a:pPr lvl="1"/>
            <a:r>
              <a:rPr lang="en-US" dirty="0" smtClean="0"/>
              <a:t>Grouping: In this phase, AutoInvoice groups lines based on the grouping rules and validates header-level data that is dependent on how your lines are grouped. Some examples include validating the over application rules specified for your batch source and validating that the general ledger date of an invoice against a commitment is not before the general ledger date of the commitment</a:t>
            </a:r>
          </a:p>
          <a:p>
            <a:pPr lvl="1"/>
            <a:r>
              <a:rPr lang="en-US" dirty="0" smtClean="0"/>
              <a:t>Transfer: In this phase, AutoInvoice validates information that exists in Receivables tables such as tax defaulting and </a:t>
            </a:r>
            <a:r>
              <a:rPr lang="en-US" dirty="0" err="1" smtClean="0"/>
              <a:t>AutoAccounting</a:t>
            </a:r>
            <a:r>
              <a:rPr lang="en-US" dirty="0" smtClean="0"/>
              <a:t> data.</a:t>
            </a:r>
            <a:endParaRPr lang="en-US" dirty="0"/>
          </a:p>
        </p:txBody>
      </p:sp>
      <p:pic>
        <p:nvPicPr>
          <p:cNvPr id="5" name="~PP84.WAV">
            <a:hlinkClick r:id="" action="ppaction://media"/>
          </p:cNvPr>
          <p:cNvPicPr>
            <a:picLocks noRot="1" noChangeAspect="1"/>
          </p:cNvPicPr>
          <p:nvPr>
            <a:wavAudioFile r:embed="rId1" name="~PP84.WAV"/>
          </p:nvPr>
        </p:nvPicPr>
        <p:blipFill>
          <a:blip r:embed="rId3" cstate="print"/>
          <a:stretch>
            <a:fillRect/>
          </a:stretch>
        </p:blipFill>
        <p:spPr>
          <a:xfrm>
            <a:off x="8716963" y="6430963"/>
            <a:ext cx="304800" cy="304800"/>
          </a:xfrm>
          <a:prstGeom prst="rect">
            <a:avLst/>
          </a:prstGeom>
        </p:spPr>
      </p:pic>
    </p:spTree>
  </p:cSld>
  <p:clrMapOvr>
    <a:masterClrMapping/>
  </p:clrMapOvr>
  <p:transition advTm="1537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AutoInvoice Code Flow</a:t>
            </a:r>
            <a:endParaRPr lang="en-US" dirty="0"/>
          </a:p>
        </p:txBody>
      </p:sp>
      <p:sp>
        <p:nvSpPr>
          <p:cNvPr id="6146" name="Rectangle 2"/>
          <p:cNvSpPr>
            <a:spLocks noChangeArrowheads="1"/>
          </p:cNvSpPr>
          <p:nvPr/>
        </p:nvSpPr>
        <p:spPr bwMode="auto">
          <a:xfrm>
            <a:off x="2362200" y="762000"/>
            <a:ext cx="4391025" cy="1590675"/>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sng" strike="noStrike" cap="none" normalizeH="0" baseline="0" smtClean="0">
                <a:ln>
                  <a:noFill/>
                </a:ln>
                <a:solidFill>
                  <a:schemeClr val="tx1"/>
                </a:solidFill>
                <a:effectLst/>
                <a:latin typeface="Calibri" pitchFamily="34" charset="0"/>
                <a:ea typeface="Arial" pitchFamily="34" charset="0"/>
                <a:cs typeface="Arial" pitchFamily="34" charset="0"/>
              </a:rPr>
              <a:t>Pre-Grouping</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Line level validation (parallel unit 0)            [Commit] </a:t>
            </a:r>
            <a:endParaRPr kumimoji="0" lang="en-US" sz="1100" b="0" i="0" u="none" strike="noStrike" cap="none" normalizeH="0" baseline="0" smtClean="0">
              <a:ln>
                <a:noFill/>
              </a:ln>
              <a:solidFill>
                <a:schemeClr val="tx1"/>
              </a:solidFill>
              <a:effectLst/>
              <a:latin typeface="Gautami" pitchFamily="34" charset="0"/>
              <a:ea typeface="Arial"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Sales credit level validation (parallel unit 1)    [Commit]    </a:t>
            </a:r>
            <a:endParaRPr kumimoji="0" lang="en-US" sz="1100" b="0" i="0" u="none" strike="noStrike" cap="none" normalizeH="0" baseline="0" smtClean="0">
              <a:ln>
                <a:noFill/>
              </a:ln>
              <a:solidFill>
                <a:schemeClr val="tx1"/>
              </a:solidFill>
              <a:effectLst/>
              <a:latin typeface="Gautami" pitchFamily="34" charset="0"/>
              <a:ea typeface="Arial"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Distribution level validation (parallel unit 2)    [Commit]    </a:t>
            </a:r>
            <a:endParaRPr kumimoji="0" lang="en-US" sz="1100" b="0" i="0" u="none" strike="noStrike" cap="none" normalizeH="0" baseline="0" smtClean="0">
              <a:ln>
                <a:noFill/>
              </a:ln>
              <a:solidFill>
                <a:schemeClr val="tx1"/>
              </a:solidFill>
              <a:effectLst/>
              <a:latin typeface="Gautami" pitchFamily="34" charset="0"/>
              <a:ea typeface="Arial"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Default exchange rate</a:t>
            </a:r>
            <a:endParaRPr kumimoji="0" lang="en-US" sz="1100" b="0" i="0" u="none" strike="noStrike" cap="none" normalizeH="0" baseline="0" smtClean="0">
              <a:ln>
                <a:noFill/>
              </a:ln>
              <a:solidFill>
                <a:schemeClr val="tx1"/>
              </a:solidFill>
              <a:effectLst/>
              <a:latin typeface="Gautami" pitchFamily="34" charset="0"/>
              <a:ea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47" name="Rectangle 3"/>
          <p:cNvSpPr>
            <a:spLocks noChangeArrowheads="1"/>
          </p:cNvSpPr>
          <p:nvPr/>
        </p:nvSpPr>
        <p:spPr bwMode="auto">
          <a:xfrm>
            <a:off x="2362200" y="2819400"/>
            <a:ext cx="4391025" cy="781050"/>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sng" strike="noStrike" cap="none" normalizeH="0" baseline="0" smtClean="0">
                <a:ln>
                  <a:noFill/>
                </a:ln>
                <a:solidFill>
                  <a:schemeClr val="tx1"/>
                </a:solidFill>
                <a:effectLst/>
                <a:latin typeface="Calibri" pitchFamily="34" charset="0"/>
                <a:ea typeface="Arial" pitchFamily="34" charset="0"/>
                <a:cs typeface="Arial" pitchFamily="34" charset="0"/>
              </a:rPr>
              <a:t>Grouping</a:t>
            </a:r>
            <a:endParaRPr kumimoji="0" lang="en-US" sz="1100" b="1" i="0" u="sng" strike="noStrike" cap="none" normalizeH="0" baseline="0" smtClean="0">
              <a:ln>
                <a:noFill/>
              </a:ln>
              <a:solidFill>
                <a:schemeClr val="tx1"/>
              </a:solidFill>
              <a:effectLst/>
              <a:latin typeface="Gautami" pitchFamily="34" charset="0"/>
              <a:ea typeface="Arial"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Determine Grouping rules and group the data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48" name="Rectangle 4"/>
          <p:cNvSpPr>
            <a:spLocks noChangeArrowheads="1"/>
          </p:cNvSpPr>
          <p:nvPr/>
        </p:nvSpPr>
        <p:spPr bwMode="auto">
          <a:xfrm>
            <a:off x="2362200" y="4114800"/>
            <a:ext cx="4391025" cy="19716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sng" strike="noStrike" cap="none" normalizeH="0" baseline="0" smtClean="0">
                <a:ln>
                  <a:noFill/>
                </a:ln>
                <a:solidFill>
                  <a:schemeClr val="tx1"/>
                </a:solidFill>
                <a:effectLst/>
                <a:latin typeface="Calibri" pitchFamily="34" charset="0"/>
                <a:ea typeface="Arial" pitchFamily="34" charset="0"/>
                <a:cs typeface="Arial" pitchFamily="34" charset="0"/>
              </a:rPr>
              <a:t>Transfer</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Insert batch data and create transactions, debit memos and Credit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Memos. Regular Credit Memos are created last as they may refer to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other transactions that will get created in the current run.</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Submit reports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Mark as validated                                </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Arial" pitchFamily="34" charset="0"/>
                <a:cs typeface="Arial" pitchFamily="34" charset="0"/>
              </a:rPr>
              <a:t>Clean up   -------------------------------------   [Commit]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 name="Straight Arrow Connector 7"/>
          <p:cNvCxnSpPr>
            <a:stCxn id="6146" idx="2"/>
            <a:endCxn id="6147" idx="0"/>
          </p:cNvCxnSpPr>
          <p:nvPr/>
        </p:nvCxnSpPr>
        <p:spPr>
          <a:xfrm>
            <a:off x="4557713" y="2352675"/>
            <a:ext cx="0" cy="466725"/>
          </a:xfrm>
          <a:prstGeom prst="straightConnector1">
            <a:avLst/>
          </a:prstGeom>
          <a:ln w="127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147" idx="2"/>
            <a:endCxn id="6148" idx="0"/>
          </p:cNvCxnSpPr>
          <p:nvPr/>
        </p:nvCxnSpPr>
        <p:spPr>
          <a:xfrm>
            <a:off x="4557713" y="3600450"/>
            <a:ext cx="0" cy="5143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P589.WAV">
            <a:hlinkClick r:id="" action="ppaction://media"/>
          </p:cNvPr>
          <p:cNvPicPr>
            <a:picLocks noRot="1" noChangeAspect="1"/>
          </p:cNvPicPr>
          <p:nvPr>
            <a:wavAudioFile r:embed="rId1" name="~PP589.WAV"/>
          </p:nvPr>
        </p:nvPicPr>
        <p:blipFill>
          <a:blip r:embed="rId3" cstate="print"/>
          <a:stretch>
            <a:fillRect/>
          </a:stretch>
        </p:blipFill>
        <p:spPr>
          <a:xfrm>
            <a:off x="8716963" y="6430963"/>
            <a:ext cx="304800" cy="304800"/>
          </a:xfrm>
          <a:prstGeom prst="rect">
            <a:avLst/>
          </a:prstGeom>
        </p:spPr>
      </p:pic>
    </p:spTree>
  </p:cSld>
  <p:clrMapOvr>
    <a:masterClrMapping/>
  </p:clrMapOvr>
  <p:transition advTm="172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Content Placeholder 2"/>
          <p:cNvSpPr>
            <a:spLocks noGrp="1"/>
          </p:cNvSpPr>
          <p:nvPr>
            <p:ph idx="1"/>
          </p:nvPr>
        </p:nvSpPr>
        <p:spPr>
          <a:xfrm>
            <a:off x="304800" y="914400"/>
            <a:ext cx="8140700" cy="5105400"/>
          </a:xfrm>
        </p:spPr>
        <p:txBody>
          <a:bodyPr/>
          <a:lstStyle/>
          <a:p>
            <a:r>
              <a:rPr lang="en-US" dirty="0" smtClean="0"/>
              <a:t>Payment Methods and Bank Accounts</a:t>
            </a:r>
          </a:p>
          <a:p>
            <a:pPr lvl="1"/>
            <a:r>
              <a:rPr lang="en-US" dirty="0" smtClean="0"/>
              <a:t>Regardless if we are passing manual or automatic receipt methods, AutoInvoice validates that the receipt method belongs to the bill-to customer/site or the parent of the bill-to customer/site, if it has one. Additionally, the receipt method must have at least one bank account in the currency of the transaction or its Receipts Multi-Currency flag must be set to Yes.</a:t>
            </a:r>
          </a:p>
          <a:p>
            <a:r>
              <a:rPr lang="en-US" dirty="0" smtClean="0"/>
              <a:t>Hierarchy</a:t>
            </a:r>
          </a:p>
          <a:p>
            <a:pPr lvl="1"/>
            <a:r>
              <a:rPr lang="en-US" dirty="0" smtClean="0"/>
              <a:t>Primary Site for the Parent</a:t>
            </a:r>
          </a:p>
          <a:p>
            <a:pPr lvl="1"/>
            <a:r>
              <a:rPr lang="en-US" dirty="0" smtClean="0"/>
              <a:t>Parent Customer</a:t>
            </a:r>
          </a:p>
          <a:p>
            <a:pPr lvl="1"/>
            <a:r>
              <a:rPr lang="en-US" dirty="0" smtClean="0"/>
              <a:t>Bill-to-Site for the line</a:t>
            </a:r>
          </a:p>
          <a:p>
            <a:pPr lvl="1"/>
            <a:r>
              <a:rPr lang="en-US" dirty="0" smtClean="0"/>
              <a:t>Bill-to-Customer for the line</a:t>
            </a:r>
          </a:p>
          <a:p>
            <a:r>
              <a:rPr lang="en-US" dirty="0" smtClean="0"/>
              <a:t>Customer bank accounts are not used for manual receipt methods.</a:t>
            </a:r>
          </a:p>
          <a:p>
            <a:pPr lvl="1"/>
            <a:endParaRPr lang="en-US" dirty="0"/>
          </a:p>
        </p:txBody>
      </p:sp>
      <p:pic>
        <p:nvPicPr>
          <p:cNvPr id="4" name="~PP2982.WAV">
            <a:hlinkClick r:id="" action="ppaction://media"/>
          </p:cNvPr>
          <p:cNvPicPr>
            <a:picLocks noRot="1" noChangeAspect="1"/>
          </p:cNvPicPr>
          <p:nvPr>
            <a:wavAudioFile r:embed="rId1" name="~PP2982.WAV"/>
          </p:nvPr>
        </p:nvPicPr>
        <p:blipFill>
          <a:blip r:embed="rId3" cstate="print"/>
          <a:stretch>
            <a:fillRect/>
          </a:stretch>
        </p:blipFill>
        <p:spPr>
          <a:xfrm>
            <a:off x="8716963" y="6430963"/>
            <a:ext cx="304800" cy="304800"/>
          </a:xfrm>
          <a:prstGeom prst="rect">
            <a:avLst/>
          </a:prstGeom>
        </p:spPr>
      </p:pic>
    </p:spTree>
  </p:cSld>
  <p:clrMapOvr>
    <a:masterClrMapping/>
  </p:clrMapOvr>
  <p:transition advTm="1090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Content Placeholder 2"/>
          <p:cNvSpPr>
            <a:spLocks noGrp="1"/>
          </p:cNvSpPr>
          <p:nvPr>
            <p:ph idx="1"/>
          </p:nvPr>
        </p:nvSpPr>
        <p:spPr>
          <a:xfrm>
            <a:off x="304800" y="914400"/>
            <a:ext cx="8140700" cy="5105400"/>
          </a:xfrm>
        </p:spPr>
        <p:txBody>
          <a:bodyPr/>
          <a:lstStyle/>
          <a:p>
            <a:r>
              <a:rPr lang="en-US" dirty="0" smtClean="0"/>
              <a:t>Correcting AutoInvoice Exceptions</a:t>
            </a:r>
          </a:p>
          <a:p>
            <a:pPr lvl="1"/>
            <a:r>
              <a:rPr lang="en-US" dirty="0" smtClean="0"/>
              <a:t>Use the Interface Exceptions window to view all records that failed AutoInvoice validation.</a:t>
            </a:r>
          </a:p>
          <a:p>
            <a:pPr lvl="1"/>
            <a:r>
              <a:rPr lang="en-US" dirty="0" smtClean="0"/>
              <a:t>Use the Interface Lines window to update these failed records.</a:t>
            </a:r>
          </a:p>
          <a:p>
            <a:r>
              <a:rPr lang="en-US" dirty="0" smtClean="0"/>
              <a:t>AutoInvoice Reports</a:t>
            </a:r>
          </a:p>
          <a:p>
            <a:pPr lvl="1"/>
            <a:r>
              <a:rPr lang="en-US" dirty="0" smtClean="0"/>
              <a:t>Execution Report</a:t>
            </a:r>
          </a:p>
          <a:p>
            <a:pPr lvl="2"/>
            <a:r>
              <a:rPr lang="en-US" dirty="0" smtClean="0"/>
              <a:t>This report lists summary information telling you how many revenue and credit transactions are selected, accepted, and rejected for each currency.</a:t>
            </a:r>
          </a:p>
          <a:p>
            <a:pPr lvl="1"/>
            <a:r>
              <a:rPr lang="en-US" dirty="0" smtClean="0"/>
              <a:t>Validation Report</a:t>
            </a:r>
          </a:p>
          <a:p>
            <a:pPr lvl="2"/>
            <a:r>
              <a:rPr lang="en-US" dirty="0" smtClean="0"/>
              <a:t>This report lists lines that have failed different phases of validation and the error messages associated with these lines.</a:t>
            </a:r>
          </a:p>
          <a:p>
            <a:pPr lvl="1"/>
            <a:endParaRPr lang="en-US" dirty="0"/>
          </a:p>
        </p:txBody>
      </p:sp>
      <p:pic>
        <p:nvPicPr>
          <p:cNvPr id="4" name="~PP1271.WAV">
            <a:hlinkClick r:id="" action="ppaction://media"/>
          </p:cNvPr>
          <p:cNvPicPr>
            <a:picLocks noRot="1" noChangeAspect="1"/>
          </p:cNvPicPr>
          <p:nvPr>
            <a:wavAudioFile r:embed="rId1" name="~PP1271.WAV"/>
          </p:nvPr>
        </p:nvPicPr>
        <p:blipFill>
          <a:blip r:embed="rId3" cstate="print"/>
          <a:stretch>
            <a:fillRect/>
          </a:stretch>
        </p:blipFill>
        <p:spPr>
          <a:xfrm>
            <a:off x="8716963" y="6430963"/>
            <a:ext cx="304800" cy="304800"/>
          </a:xfrm>
          <a:prstGeom prst="rect">
            <a:avLst/>
          </a:prstGeom>
        </p:spPr>
      </p:pic>
    </p:spTree>
  </p:cSld>
  <p:clrMapOvr>
    <a:masterClrMapping/>
  </p:clrMapOvr>
  <p:transition advTm="2075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Structure</a:t>
            </a:r>
            <a:endParaRPr lang="en-US" dirty="0"/>
          </a:p>
        </p:txBody>
      </p:sp>
      <p:sp>
        <p:nvSpPr>
          <p:cNvPr id="3" name="Content Placeholder 2"/>
          <p:cNvSpPr>
            <a:spLocks noGrp="1"/>
          </p:cNvSpPr>
          <p:nvPr>
            <p:ph idx="1"/>
          </p:nvPr>
        </p:nvSpPr>
        <p:spPr>
          <a:xfrm>
            <a:off x="381000" y="914400"/>
            <a:ext cx="8140700" cy="4433811"/>
          </a:xfrm>
        </p:spPr>
        <p:txBody>
          <a:bodyPr/>
          <a:lstStyle/>
          <a:p>
            <a:r>
              <a:rPr lang="en-US" dirty="0" err="1" smtClean="0"/>
              <a:t>Src</a:t>
            </a:r>
            <a:r>
              <a:rPr lang="en-US" dirty="0" smtClean="0"/>
              <a:t>/</a:t>
            </a:r>
            <a:r>
              <a:rPr lang="en-US" dirty="0" err="1" smtClean="0"/>
              <a:t>autoinv</a:t>
            </a:r>
            <a:r>
              <a:rPr lang="en-US" dirty="0" smtClean="0"/>
              <a:t> directory</a:t>
            </a:r>
          </a:p>
          <a:p>
            <a:pPr lvl="1"/>
            <a:r>
              <a:rPr lang="en-US" dirty="0" smtClean="0"/>
              <a:t>Main Files</a:t>
            </a:r>
          </a:p>
          <a:p>
            <a:pPr lvl="2"/>
            <a:r>
              <a:rPr lang="en-US" dirty="0" smtClean="0"/>
              <a:t>Master Program: raamtr.opc</a:t>
            </a:r>
          </a:p>
          <a:p>
            <a:pPr lvl="2"/>
            <a:r>
              <a:rPr lang="en-US" dirty="0" smtClean="0"/>
              <a:t>Import Program : </a:t>
            </a:r>
            <a:r>
              <a:rPr lang="en-US" dirty="0" err="1" smtClean="0"/>
              <a:t>raamai.oc</a:t>
            </a:r>
            <a:endParaRPr lang="en-US" dirty="0" smtClean="0"/>
          </a:p>
          <a:p>
            <a:pPr lvl="2"/>
            <a:r>
              <a:rPr lang="en-US" dirty="0" smtClean="0"/>
              <a:t>Purge Program  : raadel.opc</a:t>
            </a:r>
          </a:p>
          <a:p>
            <a:r>
              <a:rPr lang="en-US" dirty="0" err="1" smtClean="0"/>
              <a:t>EBTax</a:t>
            </a:r>
            <a:r>
              <a:rPr lang="en-US" dirty="0" smtClean="0"/>
              <a:t> integration</a:t>
            </a:r>
          </a:p>
          <a:p>
            <a:pPr lvl="1"/>
            <a:r>
              <a:rPr lang="en-US" dirty="0" smtClean="0"/>
              <a:t>AREBTAIB.pls</a:t>
            </a:r>
          </a:p>
          <a:p>
            <a:r>
              <a:rPr lang="en-US" dirty="0" err="1" smtClean="0"/>
              <a:t>AutoAccounting</a:t>
            </a:r>
            <a:endParaRPr lang="en-US" dirty="0" smtClean="0"/>
          </a:p>
          <a:p>
            <a:pPr lvl="1"/>
            <a:r>
              <a:rPr lang="en-US" dirty="0" smtClean="0"/>
              <a:t>ARTEAACB.pls</a:t>
            </a:r>
            <a:endParaRPr lang="en-US" dirty="0"/>
          </a:p>
        </p:txBody>
      </p:sp>
      <p:pic>
        <p:nvPicPr>
          <p:cNvPr id="4" name="~PP781.WAV">
            <a:hlinkClick r:id="" action="ppaction://media"/>
          </p:cNvPr>
          <p:cNvPicPr>
            <a:picLocks noRot="1" noChangeAspect="1"/>
          </p:cNvPicPr>
          <p:nvPr>
            <a:wavAudioFile r:embed="rId1" name="~PP781.WAV"/>
          </p:nvPr>
        </p:nvPicPr>
        <p:blipFill>
          <a:blip r:embed="rId3" cstate="print"/>
          <a:stretch>
            <a:fillRect/>
          </a:stretch>
        </p:blipFill>
        <p:spPr>
          <a:xfrm>
            <a:off x="8716963" y="6430963"/>
            <a:ext cx="304800" cy="304800"/>
          </a:xfrm>
          <a:prstGeom prst="rect">
            <a:avLst/>
          </a:prstGeom>
        </p:spPr>
      </p:pic>
    </p:spTree>
  </p:cSld>
  <p:clrMapOvr>
    <a:masterClrMapping/>
  </p:clrMapOvr>
  <p:transition advTm="2209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AutoInvoice Validations</a:t>
            </a:r>
            <a:endParaRPr lang="en-US" dirty="0"/>
          </a:p>
        </p:txBody>
      </p:sp>
      <p:sp>
        <p:nvSpPr>
          <p:cNvPr id="3" name="Content Placeholder 2"/>
          <p:cNvSpPr>
            <a:spLocks noGrp="1"/>
          </p:cNvSpPr>
          <p:nvPr>
            <p:ph idx="1"/>
          </p:nvPr>
        </p:nvSpPr>
        <p:spPr>
          <a:xfrm>
            <a:off x="381000" y="990600"/>
            <a:ext cx="8140700" cy="4433811"/>
          </a:xfrm>
        </p:spPr>
        <p:txBody>
          <a:bodyPr/>
          <a:lstStyle/>
          <a:p>
            <a:r>
              <a:rPr lang="en-US" dirty="0" smtClean="0"/>
              <a:t>AutoInvoice validates interface data for compatibility with Receivables. It ensures that the columns in Receivables' Interface tables reference the appropriate values and columns in Receivables.</a:t>
            </a:r>
          </a:p>
          <a:p>
            <a:pPr lvl="1"/>
            <a:r>
              <a:rPr lang="en-US" dirty="0" smtClean="0"/>
              <a:t>Existence</a:t>
            </a:r>
          </a:p>
          <a:p>
            <a:pPr lvl="1"/>
            <a:r>
              <a:rPr lang="en-US" dirty="0" smtClean="0"/>
              <a:t>Batch Sources</a:t>
            </a:r>
          </a:p>
          <a:p>
            <a:pPr lvl="1"/>
            <a:r>
              <a:rPr lang="en-US" dirty="0" smtClean="0"/>
              <a:t>Uniqueness</a:t>
            </a:r>
          </a:p>
          <a:p>
            <a:pPr lvl="1"/>
            <a:r>
              <a:rPr lang="en-US" dirty="0" smtClean="0"/>
              <a:t>Precision</a:t>
            </a:r>
          </a:p>
          <a:p>
            <a:pPr lvl="1"/>
            <a:r>
              <a:rPr lang="en-US" dirty="0" smtClean="0"/>
              <a:t>Cross Validation</a:t>
            </a:r>
          </a:p>
          <a:p>
            <a:pPr lvl="1"/>
            <a:r>
              <a:rPr lang="en-US" dirty="0" smtClean="0"/>
              <a:t>Accounting Periods</a:t>
            </a:r>
            <a:endParaRPr lang="en-US" dirty="0"/>
          </a:p>
        </p:txBody>
      </p:sp>
      <p:pic>
        <p:nvPicPr>
          <p:cNvPr id="4" name="~PP55.WAV">
            <a:hlinkClick r:id="" action="ppaction://media"/>
          </p:cNvPr>
          <p:cNvPicPr>
            <a:picLocks noRot="1" noChangeAspect="1"/>
          </p:cNvPicPr>
          <p:nvPr>
            <a:wavAudioFile r:embed="rId1" name="~PP55.WAV"/>
          </p:nvPr>
        </p:nvPicPr>
        <p:blipFill>
          <a:blip r:embed="rId3" cstate="print"/>
          <a:stretch>
            <a:fillRect/>
          </a:stretch>
        </p:blipFill>
        <p:spPr>
          <a:xfrm>
            <a:off x="8716963" y="6430963"/>
            <a:ext cx="304800" cy="304800"/>
          </a:xfrm>
          <a:prstGeom prst="rect">
            <a:avLst/>
          </a:prstGeom>
        </p:spPr>
      </p:pic>
    </p:spTree>
  </p:cSld>
  <p:clrMapOvr>
    <a:masterClrMapping/>
  </p:clrMapOvr>
  <p:transition advTm="1507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 Logs</a:t>
            </a:r>
            <a:endParaRPr lang="en-US" dirty="0"/>
          </a:p>
        </p:txBody>
      </p:sp>
      <p:sp>
        <p:nvSpPr>
          <p:cNvPr id="3" name="Content Placeholder 2"/>
          <p:cNvSpPr>
            <a:spLocks noGrp="1"/>
          </p:cNvSpPr>
          <p:nvPr>
            <p:ph idx="1"/>
          </p:nvPr>
        </p:nvSpPr>
        <p:spPr>
          <a:xfrm>
            <a:off x="381000" y="990600"/>
            <a:ext cx="8140700" cy="4433811"/>
          </a:xfrm>
        </p:spPr>
        <p:txBody>
          <a:bodyPr/>
          <a:lstStyle/>
          <a:p>
            <a:r>
              <a:rPr lang="en-US" dirty="0" smtClean="0"/>
              <a:t>PL/SQL debug log follows FND Debug setup</a:t>
            </a:r>
          </a:p>
          <a:p>
            <a:r>
              <a:rPr lang="en-US" dirty="0" smtClean="0"/>
              <a:t>Obtain detailed request log by setting AutoInvoice Message Level to a value more than 3 (10 to see all messages) in the system options</a:t>
            </a:r>
          </a:p>
          <a:p>
            <a:r>
              <a:rPr lang="en-US" dirty="0" smtClean="0"/>
              <a:t>Separate trace files will be generated for Master and Import processes.</a:t>
            </a:r>
            <a:endParaRPr lang="en-US" dirty="0"/>
          </a:p>
        </p:txBody>
      </p:sp>
      <p:pic>
        <p:nvPicPr>
          <p:cNvPr id="4" name="~PP1660.WAV">
            <a:hlinkClick r:id="" action="ppaction://media"/>
          </p:cNvPr>
          <p:cNvPicPr>
            <a:picLocks noRot="1" noChangeAspect="1"/>
          </p:cNvPicPr>
          <p:nvPr>
            <a:wavAudioFile r:embed="rId1" name="~PP1660.WAV"/>
          </p:nvPr>
        </p:nvPicPr>
        <p:blipFill>
          <a:blip r:embed="rId3" cstate="print"/>
          <a:stretch>
            <a:fillRect/>
          </a:stretch>
        </p:blipFill>
        <p:spPr>
          <a:xfrm>
            <a:off x="8716963" y="6430963"/>
            <a:ext cx="304800" cy="304800"/>
          </a:xfrm>
          <a:prstGeom prst="rect">
            <a:avLst/>
          </a:prstGeom>
        </p:spPr>
      </p:pic>
    </p:spTree>
  </p:cSld>
  <p:clrMapOvr>
    <a:masterClrMapping/>
  </p:clrMapOvr>
  <p:transition advTm="787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ChangeArrowheads="1"/>
          </p:cNvSpPr>
          <p:nvPr/>
        </p:nvSpPr>
        <p:spPr bwMode="auto">
          <a:xfrm>
            <a:off x="0" y="2554937"/>
            <a:ext cx="9144000" cy="980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marL="84138" indent="-84138" algn="ctr">
              <a:lnSpc>
                <a:spcPct val="90000"/>
              </a:lnSpc>
              <a:spcBef>
                <a:spcPct val="20000"/>
              </a:spcBef>
              <a:buClr>
                <a:schemeClr val="tx2"/>
              </a:buClr>
            </a:pPr>
            <a:r>
              <a:rPr lang="en-US" sz="6000" dirty="0">
                <a:solidFill>
                  <a:schemeClr val="bg1"/>
                </a:solidFill>
              </a:rPr>
              <a:t>Q&amp;A</a:t>
            </a:r>
            <a:endParaRPr lang="en-US" sz="1300" dirty="0">
              <a:solidFill>
                <a:schemeClr val="bg1"/>
              </a:solidFill>
            </a:endParaRPr>
          </a:p>
        </p:txBody>
      </p:sp>
      <p:pic>
        <p:nvPicPr>
          <p:cNvPr id="3" name="~PP2356.WAV">
            <a:hlinkClick r:id="" action="ppaction://media"/>
          </p:cNvPr>
          <p:cNvPicPr>
            <a:picLocks noRot="1" noChangeAspect="1"/>
          </p:cNvPicPr>
          <p:nvPr>
            <a:wavAudioFile r:embed="rId1" name="~PP2356.WAV"/>
          </p:nvPr>
        </p:nvPicPr>
        <p:blipFill>
          <a:blip r:embed="rId4" cstate="print"/>
          <a:stretch>
            <a:fillRect/>
          </a:stretch>
        </p:blipFill>
        <p:spPr>
          <a:xfrm>
            <a:off x="8716963" y="6430963"/>
            <a:ext cx="304800" cy="304800"/>
          </a:xfrm>
          <a:prstGeom prst="rect">
            <a:avLst/>
          </a:prstGeom>
        </p:spPr>
      </p:pic>
    </p:spTree>
  </p:cSld>
  <p:clrMapOvr>
    <a:masterClrMapping/>
  </p:clrMapOvr>
  <p:transition spd="slow" advTm="4193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sp>
        <p:nvSpPr>
          <p:cNvPr id="3" name="Content Placeholder 2"/>
          <p:cNvSpPr>
            <a:spLocks noGrp="1"/>
          </p:cNvSpPr>
          <p:nvPr>
            <p:ph idx="1"/>
          </p:nvPr>
        </p:nvSpPr>
        <p:spPr>
          <a:xfrm>
            <a:off x="381000" y="685800"/>
            <a:ext cx="8140700" cy="5105400"/>
          </a:xfrm>
        </p:spPr>
        <p:txBody>
          <a:bodyPr/>
          <a:lstStyle/>
          <a:p>
            <a:r>
              <a:rPr lang="en-US" dirty="0" smtClean="0"/>
              <a:t>Accounting rules determine the accounting period(s) in which the revenue distributions for an invoice line are recorded.</a:t>
            </a:r>
          </a:p>
          <a:p>
            <a:r>
              <a:rPr lang="en-US" dirty="0" smtClean="0"/>
              <a:t>Invoicing rules determine the accounting period in which the receivable amount is recorded.</a:t>
            </a:r>
          </a:p>
          <a:p>
            <a:r>
              <a:rPr lang="en-US" dirty="0" smtClean="0"/>
              <a:t>AutoInvoice imports invoices with accounting and invoicing rules if your accounting method is 'Accrual'.</a:t>
            </a:r>
          </a:p>
          <a:p>
            <a:r>
              <a:rPr lang="en-US" dirty="0" smtClean="0"/>
              <a:t>AutoInvoice rejects all invoices with rules if your accounting method is 'Cash Basis' because with Cash Basis Accounting, you only recognize revenue when payment is received. Invoices with rules are therefore not applicable for the Cash Basis method, as they are designed to distribute revenue over several periods before receipt of payment.</a:t>
            </a:r>
            <a:endParaRPr lang="en-US" dirty="0"/>
          </a:p>
        </p:txBody>
      </p:sp>
      <p:pic>
        <p:nvPicPr>
          <p:cNvPr id="4" name="~PP413.WAV">
            <a:hlinkClick r:id="" action="ppaction://media"/>
          </p:cNvPr>
          <p:cNvPicPr>
            <a:picLocks noRot="1" noChangeAspect="1"/>
          </p:cNvPicPr>
          <p:nvPr>
            <a:wavAudioFile r:embed="rId1" name="~PP413.WAV"/>
          </p:nvPr>
        </p:nvPicPr>
        <p:blipFill>
          <a:blip r:embed="rId3" cstate="print"/>
          <a:stretch>
            <a:fillRect/>
          </a:stretch>
        </p:blipFill>
        <p:spPr>
          <a:xfrm>
            <a:off x="8716963" y="6430963"/>
            <a:ext cx="304800" cy="304800"/>
          </a:xfrm>
          <a:prstGeom prst="rect">
            <a:avLst/>
          </a:prstGeom>
        </p:spPr>
      </p:pic>
    </p:spTree>
  </p:cSld>
  <p:clrMapOvr>
    <a:masterClrMapping/>
  </p:clrMapOvr>
  <p:transition advTm="1028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sp>
        <p:nvSpPr>
          <p:cNvPr id="3" name="Content Placeholder 2"/>
          <p:cNvSpPr>
            <a:spLocks noGrp="1"/>
          </p:cNvSpPr>
          <p:nvPr>
            <p:ph idx="1"/>
          </p:nvPr>
        </p:nvSpPr>
        <p:spPr>
          <a:xfrm>
            <a:off x="381000" y="685800"/>
            <a:ext cx="8140700" cy="5562600"/>
          </a:xfrm>
        </p:spPr>
        <p:txBody>
          <a:bodyPr/>
          <a:lstStyle/>
          <a:p>
            <a:r>
              <a:rPr lang="en-US" dirty="0" smtClean="0"/>
              <a:t>Accounting Rules</a:t>
            </a:r>
          </a:p>
          <a:p>
            <a:pPr lvl="1"/>
            <a:r>
              <a:rPr lang="en-US" dirty="0" smtClean="0"/>
              <a:t>Fixed Schedule</a:t>
            </a:r>
          </a:p>
          <a:p>
            <a:pPr lvl="2"/>
            <a:r>
              <a:rPr lang="en-US" dirty="0" smtClean="0"/>
              <a:t>Specify the Period and number of Periods over which the revenue is recognized.</a:t>
            </a:r>
          </a:p>
          <a:p>
            <a:pPr lvl="2"/>
            <a:r>
              <a:rPr lang="en-US" dirty="0" smtClean="0"/>
              <a:t>The revenue is then evenly divided across the periods.</a:t>
            </a:r>
          </a:p>
          <a:p>
            <a:pPr lvl="1"/>
            <a:r>
              <a:rPr lang="en-US" dirty="0" smtClean="0"/>
              <a:t>Variable Schedule</a:t>
            </a:r>
          </a:p>
          <a:p>
            <a:pPr lvl="2"/>
            <a:r>
              <a:rPr lang="en-US" dirty="0" smtClean="0"/>
              <a:t>Specify the period. Number of periods is provided when creating the transaction.</a:t>
            </a:r>
          </a:p>
          <a:p>
            <a:pPr lvl="2"/>
            <a:r>
              <a:rPr lang="en-US" dirty="0" smtClean="0"/>
              <a:t>The revenue is then evenly divided across the periods.</a:t>
            </a:r>
          </a:p>
          <a:p>
            <a:pPr lvl="1"/>
            <a:r>
              <a:rPr lang="en-US" dirty="0" smtClean="0"/>
              <a:t>Daily Revenue Rate, All periods</a:t>
            </a:r>
          </a:p>
          <a:p>
            <a:pPr lvl="2"/>
            <a:r>
              <a:rPr lang="en-US" dirty="0" smtClean="0"/>
              <a:t>Daily Revenue Rate = Total Revenue / Number of Days (Total Rule Duration Period)</a:t>
            </a:r>
          </a:p>
          <a:p>
            <a:pPr lvl="2"/>
            <a:r>
              <a:rPr lang="en-US" dirty="0" smtClean="0"/>
              <a:t>Revenue Amount = Daily Revenue Rate * Days in Period</a:t>
            </a:r>
          </a:p>
          <a:p>
            <a:pPr lvl="1"/>
            <a:r>
              <a:rPr lang="en-US" dirty="0" smtClean="0"/>
              <a:t>Daily Revenue Rate, Partial periods</a:t>
            </a:r>
          </a:p>
          <a:p>
            <a:pPr lvl="2"/>
            <a:r>
              <a:rPr lang="en-US" dirty="0" smtClean="0"/>
              <a:t>Revenue Amount = Daily Revenue Rate * Days in Period for partial periods.</a:t>
            </a:r>
          </a:p>
          <a:p>
            <a:pPr lvl="2"/>
            <a:r>
              <a:rPr lang="en-US" dirty="0" smtClean="0"/>
              <a:t>Remaining amount is equally prorated across full periods.</a:t>
            </a:r>
            <a:endParaRPr lang="en-US" dirty="0"/>
          </a:p>
        </p:txBody>
      </p:sp>
      <p:pic>
        <p:nvPicPr>
          <p:cNvPr id="4" name="~PP3066.WAV">
            <a:hlinkClick r:id="" action="ppaction://media"/>
          </p:cNvPr>
          <p:cNvPicPr>
            <a:picLocks noRot="1" noChangeAspect="1"/>
          </p:cNvPicPr>
          <p:nvPr>
            <a:wavAudioFile r:embed="rId1" name="~PP3066.WAV"/>
          </p:nvPr>
        </p:nvPicPr>
        <p:blipFill>
          <a:blip r:embed="rId3" cstate="print"/>
          <a:stretch>
            <a:fillRect/>
          </a:stretch>
        </p:blipFill>
        <p:spPr>
          <a:xfrm>
            <a:off x="8716963" y="6430963"/>
            <a:ext cx="304800" cy="304800"/>
          </a:xfrm>
          <a:prstGeom prst="rect">
            <a:avLst/>
          </a:prstGeom>
        </p:spPr>
      </p:pic>
    </p:spTree>
  </p:cSld>
  <p:clrMapOvr>
    <a:masterClrMapping/>
  </p:clrMapOvr>
  <p:transition advTm="849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sp>
        <p:nvSpPr>
          <p:cNvPr id="3" name="Content Placeholder 2"/>
          <p:cNvSpPr>
            <a:spLocks noGrp="1"/>
          </p:cNvSpPr>
          <p:nvPr>
            <p:ph idx="1"/>
          </p:nvPr>
        </p:nvSpPr>
        <p:spPr>
          <a:xfrm>
            <a:off x="381000" y="685800"/>
            <a:ext cx="8534400" cy="2057400"/>
          </a:xfrm>
        </p:spPr>
        <p:txBody>
          <a:bodyPr/>
          <a:lstStyle/>
          <a:p>
            <a:r>
              <a:rPr lang="en-US" dirty="0" smtClean="0"/>
              <a:t>For example, suppose a transaction is created for $900, which starts January 14 and ends April 13 (90 days), and the accounting period is </a:t>
            </a:r>
            <a:r>
              <a:rPr lang="en-US" i="1" dirty="0" smtClean="0"/>
              <a:t>Monthly. In this contract period, </a:t>
            </a:r>
            <a:r>
              <a:rPr lang="en-US" dirty="0" smtClean="0"/>
              <a:t>January and April are partial periods, and February and March are full periods. </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138113" y="2819400"/>
            <a:ext cx="8867775" cy="3314700"/>
          </a:xfrm>
          <a:prstGeom prst="rect">
            <a:avLst/>
          </a:prstGeom>
          <a:noFill/>
          <a:ln w="9525">
            <a:noFill/>
            <a:miter lim="800000"/>
            <a:headEnd/>
            <a:tailEnd/>
          </a:ln>
        </p:spPr>
      </p:pic>
      <p:pic>
        <p:nvPicPr>
          <p:cNvPr id="5" name="~PP1723.WAV">
            <a:hlinkClick r:id="" action="ppaction://media"/>
          </p:cNvPr>
          <p:cNvPicPr>
            <a:picLocks noRot="1" noChangeAspect="1"/>
          </p:cNvPicPr>
          <p:nvPr>
            <a:wavAudioFile r:embed="rId1" name="~PP1723.WAV"/>
          </p:nvPr>
        </p:nvPicPr>
        <p:blipFill>
          <a:blip r:embed="rId4" cstate="print"/>
          <a:stretch>
            <a:fillRect/>
          </a:stretch>
        </p:blipFill>
        <p:spPr>
          <a:xfrm>
            <a:off x="8716963" y="6430963"/>
            <a:ext cx="304800" cy="304800"/>
          </a:xfrm>
          <a:prstGeom prst="rect">
            <a:avLst/>
          </a:prstGeom>
        </p:spPr>
      </p:pic>
    </p:spTree>
  </p:cSld>
  <p:clrMapOvr>
    <a:masterClrMapping/>
  </p:clrMapOvr>
  <p:transition advTm="1668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sp>
        <p:nvSpPr>
          <p:cNvPr id="3" name="Content Placeholder 2"/>
          <p:cNvSpPr>
            <a:spLocks noGrp="1"/>
          </p:cNvSpPr>
          <p:nvPr>
            <p:ph idx="1"/>
          </p:nvPr>
        </p:nvSpPr>
        <p:spPr>
          <a:xfrm>
            <a:off x="381000" y="685800"/>
            <a:ext cx="8534400" cy="5410200"/>
          </a:xfrm>
        </p:spPr>
        <p:txBody>
          <a:bodyPr/>
          <a:lstStyle/>
          <a:p>
            <a:r>
              <a:rPr lang="en-US" dirty="0" smtClean="0"/>
              <a:t>Invoicing Rule</a:t>
            </a:r>
          </a:p>
          <a:p>
            <a:pPr lvl="1"/>
            <a:r>
              <a:rPr lang="en-US" dirty="0" smtClean="0"/>
              <a:t>Bill In Advance: Use this rule to recognize the receivable immediately.</a:t>
            </a:r>
          </a:p>
          <a:p>
            <a:pPr lvl="1"/>
            <a:r>
              <a:rPr lang="en-US" dirty="0" smtClean="0"/>
              <a:t>Bill In Arrears: Use this rule to record the receivable at the end of the revenue recognition schedule.</a:t>
            </a:r>
          </a:p>
          <a:p>
            <a:r>
              <a:rPr lang="en-US" dirty="0" smtClean="0"/>
              <a:t>Accounting Rule is assigned to a Transaction Line.</a:t>
            </a:r>
          </a:p>
          <a:p>
            <a:r>
              <a:rPr lang="en-US" dirty="0" smtClean="0"/>
              <a:t>Invoicing Rule is assigned to a Transaction.</a:t>
            </a:r>
            <a:endParaRPr lang="en-US" dirty="0"/>
          </a:p>
        </p:txBody>
      </p:sp>
      <p:pic>
        <p:nvPicPr>
          <p:cNvPr id="4" name="~PP3627.WAV">
            <a:hlinkClick r:id="" action="ppaction://media"/>
          </p:cNvPr>
          <p:cNvPicPr>
            <a:picLocks noRot="1" noChangeAspect="1"/>
          </p:cNvPicPr>
          <p:nvPr>
            <a:wavAudioFile r:embed="rId1" name="~PP3627.WAV"/>
          </p:nvPr>
        </p:nvPicPr>
        <p:blipFill>
          <a:blip r:embed="rId3" cstate="print"/>
          <a:stretch>
            <a:fillRect/>
          </a:stretch>
        </p:blipFill>
        <p:spPr>
          <a:xfrm>
            <a:off x="8716963" y="6430963"/>
            <a:ext cx="304800" cy="304800"/>
          </a:xfrm>
          <a:prstGeom prst="rect">
            <a:avLst/>
          </a:prstGeom>
        </p:spPr>
      </p:pic>
    </p:spTree>
  </p:cSld>
  <p:clrMapOvr>
    <a:masterClrMapping/>
  </p:clrMapOvr>
  <p:transition advTm="1331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876300" y="761999"/>
            <a:ext cx="7391400" cy="5334001"/>
          </a:xfrm>
          <a:prstGeom prst="rect">
            <a:avLst/>
          </a:prstGeom>
          <a:noFill/>
          <a:ln w="9525">
            <a:noFill/>
            <a:miter lim="800000"/>
            <a:headEnd/>
            <a:tailEnd/>
          </a:ln>
        </p:spPr>
      </p:pic>
      <p:pic>
        <p:nvPicPr>
          <p:cNvPr id="4" name="~PP2303.WAV">
            <a:hlinkClick r:id="" action="ppaction://media"/>
          </p:cNvPr>
          <p:cNvPicPr>
            <a:picLocks noRot="1" noChangeAspect="1"/>
          </p:cNvPicPr>
          <p:nvPr>
            <a:wavAudioFile r:embed="rId1" name="~PP2303.WAV"/>
          </p:nvPr>
        </p:nvPicPr>
        <p:blipFill>
          <a:blip r:embed="rId4" cstate="print"/>
          <a:stretch>
            <a:fillRect/>
          </a:stretch>
        </p:blipFill>
        <p:spPr>
          <a:xfrm>
            <a:off x="8716963" y="6430963"/>
            <a:ext cx="304800" cy="304800"/>
          </a:xfrm>
          <a:prstGeom prst="rect">
            <a:avLst/>
          </a:prstGeom>
        </p:spPr>
      </p:pic>
    </p:spTree>
  </p:cSld>
  <p:clrMapOvr>
    <a:masterClrMapping/>
  </p:clrMapOvr>
  <p:transition advTm="560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Invoices with Rules</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881063" y="761999"/>
            <a:ext cx="7381875" cy="4572001"/>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838200" y="5314950"/>
            <a:ext cx="7429500" cy="1162050"/>
          </a:xfrm>
          <a:prstGeom prst="rect">
            <a:avLst/>
          </a:prstGeom>
          <a:noFill/>
          <a:ln w="9525">
            <a:noFill/>
            <a:miter lim="800000"/>
            <a:headEnd/>
            <a:tailEnd/>
          </a:ln>
        </p:spPr>
      </p:pic>
      <p:pic>
        <p:nvPicPr>
          <p:cNvPr id="5" name="~PP2607.WAV">
            <a:hlinkClick r:id="" action="ppaction://media"/>
          </p:cNvPr>
          <p:cNvPicPr>
            <a:picLocks noRot="1" noChangeAspect="1"/>
          </p:cNvPicPr>
          <p:nvPr>
            <a:wavAudioFile r:embed="rId1" name="~PP2607.WAV"/>
          </p:nvPr>
        </p:nvPicPr>
        <p:blipFill>
          <a:blip r:embed="rId5" cstate="print"/>
          <a:stretch>
            <a:fillRect/>
          </a:stretch>
        </p:blipFill>
        <p:spPr>
          <a:xfrm>
            <a:off x="8716963" y="6430963"/>
            <a:ext cx="304800" cy="304800"/>
          </a:xfrm>
          <a:prstGeom prst="rect">
            <a:avLst/>
          </a:prstGeom>
        </p:spPr>
      </p:pic>
    </p:spTree>
  </p:cSld>
  <p:clrMapOvr>
    <a:masterClrMapping/>
  </p:clrMapOvr>
  <p:transition advTm="380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2162</Words>
  <Application>Microsoft Office PowerPoint</Application>
  <PresentationFormat>On-screen Show (4:3)</PresentationFormat>
  <Paragraphs>174</Paragraphs>
  <Slides>31</Slides>
  <Notes>3</Notes>
  <HiddenSlides>0</HiddenSlides>
  <MMClips>31</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Corporate_PPT_Template_10x5.6_v2</vt:lpstr>
      <vt:lpstr>Auto Invoice</vt:lpstr>
      <vt:lpstr>Agenda</vt:lpstr>
      <vt:lpstr>AutoInvoice Validations</vt:lpstr>
      <vt:lpstr>Invoices with Rules</vt:lpstr>
      <vt:lpstr>Invoices with Rules</vt:lpstr>
      <vt:lpstr>Invoices with Rules</vt:lpstr>
      <vt:lpstr>Invoices with Rules</vt:lpstr>
      <vt:lpstr>Invoices with Rules</vt:lpstr>
      <vt:lpstr>Invoices with Rules</vt:lpstr>
      <vt:lpstr>Invoices with Rules</vt:lpstr>
      <vt:lpstr>Credit Invoices with Rules</vt:lpstr>
      <vt:lpstr>Credit Invoices with Rules</vt:lpstr>
      <vt:lpstr>Credit Invoices with Rules</vt:lpstr>
      <vt:lpstr>Determining Dates</vt:lpstr>
      <vt:lpstr>Determining Dates</vt:lpstr>
      <vt:lpstr>Determining Dates</vt:lpstr>
      <vt:lpstr>Determining Dates</vt:lpstr>
      <vt:lpstr>Determining Credit Memo Dates</vt:lpstr>
      <vt:lpstr>Validating Dates</vt:lpstr>
      <vt:lpstr>Validating Dates</vt:lpstr>
      <vt:lpstr>Adjusting General Ledger Dates</vt:lpstr>
      <vt:lpstr>EB Tax Integration</vt:lpstr>
      <vt:lpstr>EB Tax Integration</vt:lpstr>
      <vt:lpstr>AutoInvoice Master Program</vt:lpstr>
      <vt:lpstr>AutoInvoice Code Flow</vt:lpstr>
      <vt:lpstr>AutoInvoice Code Flow</vt:lpstr>
      <vt:lpstr>Additional Information</vt:lpstr>
      <vt:lpstr>Additional Information</vt:lpstr>
      <vt:lpstr>Code Structure</vt:lpstr>
      <vt:lpstr>Debug Logs</vt:lpstr>
      <vt:lpstr>Slide 31</vt:lpstr>
    </vt:vector>
  </TitlesOfParts>
  <Company>Oracle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Billing Document Creation</dc:title>
  <dc:creator>Anilkumar Ghorakavi</dc:creator>
  <cp:lastModifiedBy>Anilkumar Ghorakavi</cp:lastModifiedBy>
  <cp:revision>22</cp:revision>
  <dcterms:created xsi:type="dcterms:W3CDTF">2013-06-25T18:15:24Z</dcterms:created>
  <dcterms:modified xsi:type="dcterms:W3CDTF">2013-11-29T07:02:20Z</dcterms:modified>
</cp:coreProperties>
</file>